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4"/>
  </p:notesMasterIdLst>
  <p:handoutMasterIdLst>
    <p:handoutMasterId r:id="rId15"/>
  </p:handoutMasterIdLst>
  <p:sldIdLst>
    <p:sldId id="667" r:id="rId3"/>
    <p:sldId id="263" r:id="rId4"/>
    <p:sldId id="313" r:id="rId5"/>
    <p:sldId id="348" r:id="rId6"/>
    <p:sldId id="350" r:id="rId7"/>
    <p:sldId id="316" r:id="rId8"/>
    <p:sldId id="666" r:id="rId9"/>
    <p:sldId id="664" r:id="rId10"/>
    <p:sldId id="271" r:id="rId11"/>
    <p:sldId id="1794" r:id="rId12"/>
    <p:sldId id="1792" r:id="rId13"/>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3333CC"/>
    <a:srgbClr val="6600FF"/>
    <a:srgbClr val="FFFF99"/>
    <a:srgbClr val="FFFFCC"/>
    <a:srgbClr val="F0F0F0"/>
    <a:srgbClr val="FAE2F2"/>
    <a:srgbClr val="E0EDF8"/>
    <a:srgbClr val="FFFFFF"/>
    <a:srgbClr val="FEF2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65" autoAdjust="0"/>
    <p:restoredTop sz="82310" autoAdjust="0"/>
  </p:normalViewPr>
  <p:slideViewPr>
    <p:cSldViewPr snapToGrid="0">
      <p:cViewPr varScale="1">
        <p:scale>
          <a:sx n="103" d="100"/>
          <a:sy n="103" d="100"/>
        </p:scale>
        <p:origin x="176" y="4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AA2E01B0-44E4-4BE6-97F4-F10C1F3CD975}" type="datetime1">
              <a:rPr lang="en-US" smtClean="0"/>
              <a:t>3/30/25</a:t>
            </a:fld>
            <a:endParaRPr lang="en-US"/>
          </a:p>
        </p:txBody>
      </p:sp>
      <p:sp>
        <p:nvSpPr>
          <p:cNvPr id="4" name="Footer Placeholder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4C75DB27-5828-4D3D-A7B2-7EC72AE30D94}" type="slidenum">
              <a:rPr lang="en-US" smtClean="0"/>
              <a:t>‹N°›</a:t>
            </a:fld>
            <a:endParaRPr lang="en-US"/>
          </a:p>
        </p:txBody>
      </p:sp>
    </p:spTree>
    <p:extLst>
      <p:ext uri="{BB962C8B-B14F-4D97-AF65-F5344CB8AC3E}">
        <p14:creationId xmlns:p14="http://schemas.microsoft.com/office/powerpoint/2010/main" val="275827068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717EA1E3-6B4E-429F-AE55-2456340C4766}" type="datetime1">
              <a:rPr lang="en-US" smtClean="0"/>
              <a:t>3/30/25</a:t>
            </a:fld>
            <a:endParaRPr lang="en-US"/>
          </a:p>
        </p:txBody>
      </p:sp>
      <p:sp>
        <p:nvSpPr>
          <p:cNvPr id="4" name="Slide Image Placeholder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F8AE785E-77AA-4FB5-BD87-81CDEF0D8FD5}" type="slidenum">
              <a:rPr lang="en-US" smtClean="0"/>
              <a:t>‹N°›</a:t>
            </a:fld>
            <a:endParaRPr lang="en-US"/>
          </a:p>
        </p:txBody>
      </p:sp>
    </p:spTree>
    <p:extLst>
      <p:ext uri="{BB962C8B-B14F-4D97-AF65-F5344CB8AC3E}">
        <p14:creationId xmlns:p14="http://schemas.microsoft.com/office/powerpoint/2010/main" val="1991648926"/>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785E-77AA-4FB5-BD87-81CDEF0D8FD5}" type="slidenum">
              <a:rPr lang="en-US" smtClean="0"/>
              <a:t>1</a:t>
            </a:fld>
            <a:endParaRPr lang="en-US"/>
          </a:p>
        </p:txBody>
      </p:sp>
      <p:sp>
        <p:nvSpPr>
          <p:cNvPr id="5" name="Date Placeholder 4"/>
          <p:cNvSpPr>
            <a:spLocks noGrp="1"/>
          </p:cNvSpPr>
          <p:nvPr>
            <p:ph type="dt" idx="11"/>
          </p:nvPr>
        </p:nvSpPr>
        <p:spPr/>
        <p:txBody>
          <a:bodyPr/>
          <a:lstStyle/>
          <a:p>
            <a:fld id="{E56BF3BA-D119-4E83-98BF-A0CC30740D38}" type="datetime1">
              <a:rPr lang="en-US" smtClean="0"/>
              <a:t>3/30/25</a:t>
            </a:fld>
            <a:endParaRPr lang="en-US"/>
          </a:p>
        </p:txBody>
      </p:sp>
    </p:spTree>
    <p:extLst>
      <p:ext uri="{BB962C8B-B14F-4D97-AF65-F5344CB8AC3E}">
        <p14:creationId xmlns:p14="http://schemas.microsoft.com/office/powerpoint/2010/main" val="3281204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Date Placeholder 3"/>
          <p:cNvSpPr>
            <a:spLocks noGrp="1"/>
          </p:cNvSpPr>
          <p:nvPr>
            <p:ph type="dt" idx="1"/>
          </p:nvPr>
        </p:nvSpPr>
        <p:spPr/>
        <p:txBody>
          <a:bodyPr/>
          <a:lstStyle/>
          <a:p>
            <a:fld id="{717EA1E3-6B4E-429F-AE55-2456340C4766}" type="datetime1">
              <a:rPr lang="en-US" smtClean="0"/>
              <a:t>3/30/25</a:t>
            </a:fld>
            <a:endParaRPr lang="en-US"/>
          </a:p>
        </p:txBody>
      </p:sp>
      <p:sp>
        <p:nvSpPr>
          <p:cNvPr id="5" name="Slide Number Placeholder 4"/>
          <p:cNvSpPr>
            <a:spLocks noGrp="1"/>
          </p:cNvSpPr>
          <p:nvPr>
            <p:ph type="sldNum" sz="quarter" idx="5"/>
          </p:nvPr>
        </p:nvSpPr>
        <p:spPr/>
        <p:txBody>
          <a:bodyPr/>
          <a:lstStyle/>
          <a:p>
            <a:fld id="{F8AE785E-77AA-4FB5-BD87-81CDEF0D8FD5}" type="slidenum">
              <a:rPr lang="en-US" smtClean="0"/>
              <a:t>2</a:t>
            </a:fld>
            <a:endParaRPr lang="en-US"/>
          </a:p>
        </p:txBody>
      </p:sp>
    </p:spTree>
    <p:extLst>
      <p:ext uri="{BB962C8B-B14F-4D97-AF65-F5344CB8AC3E}">
        <p14:creationId xmlns:p14="http://schemas.microsoft.com/office/powerpoint/2010/main" val="4007567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e la date 3"/>
          <p:cNvSpPr>
            <a:spLocks noGrp="1"/>
          </p:cNvSpPr>
          <p:nvPr>
            <p:ph type="dt" idx="1"/>
          </p:nvPr>
        </p:nvSpPr>
        <p:spPr/>
        <p:txBody>
          <a:bodyPr/>
          <a:lstStyle/>
          <a:p>
            <a:fld id="{717EA1E3-6B4E-429F-AE55-2456340C4766}" type="datetime1">
              <a:rPr lang="en-US" smtClean="0"/>
              <a:t>3/30/25</a:t>
            </a:fld>
            <a:endParaRPr lang="en-US"/>
          </a:p>
        </p:txBody>
      </p:sp>
      <p:sp>
        <p:nvSpPr>
          <p:cNvPr id="5" name="Espace réservé du numéro de diapositive 4"/>
          <p:cNvSpPr>
            <a:spLocks noGrp="1"/>
          </p:cNvSpPr>
          <p:nvPr>
            <p:ph type="sldNum" sz="quarter" idx="5"/>
          </p:nvPr>
        </p:nvSpPr>
        <p:spPr/>
        <p:txBody>
          <a:bodyPr/>
          <a:lstStyle/>
          <a:p>
            <a:fld id="{F8AE785E-77AA-4FB5-BD87-81CDEF0D8FD5}" type="slidenum">
              <a:rPr lang="en-US" smtClean="0"/>
              <a:t>3</a:t>
            </a:fld>
            <a:endParaRPr lang="en-US"/>
          </a:p>
        </p:txBody>
      </p:sp>
    </p:spTree>
    <p:extLst>
      <p:ext uri="{BB962C8B-B14F-4D97-AF65-F5344CB8AC3E}">
        <p14:creationId xmlns:p14="http://schemas.microsoft.com/office/powerpoint/2010/main" val="2434697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0" dirty="0" err="1">
                <a:solidFill>
                  <a:srgbClr val="081B3A"/>
                </a:solidFill>
                <a:effectLst/>
                <a:latin typeface="SegoeuiPc"/>
              </a:rPr>
              <a:t>Policies</a:t>
            </a:r>
            <a:r>
              <a:rPr lang="fr-FR" b="0" i="0" dirty="0">
                <a:solidFill>
                  <a:srgbClr val="081B3A"/>
                </a:solidFill>
                <a:effectLst/>
                <a:latin typeface="SegoeuiPc"/>
              </a:rPr>
              <a:t> </a:t>
            </a:r>
            <a:r>
              <a:rPr lang="fr-FR" b="0" i="0" dirty="0" err="1">
                <a:solidFill>
                  <a:srgbClr val="081B3A"/>
                </a:solidFill>
                <a:effectLst/>
                <a:latin typeface="SegoeuiPc"/>
              </a:rPr>
              <a:t>promoting</a:t>
            </a:r>
            <a:r>
              <a:rPr lang="fr-FR" b="0" i="0" dirty="0">
                <a:solidFill>
                  <a:srgbClr val="081B3A"/>
                </a:solidFill>
                <a:effectLst/>
                <a:latin typeface="SegoeuiPc"/>
              </a:rPr>
              <a:t> </a:t>
            </a:r>
            <a:r>
              <a:rPr lang="fr-FR" b="0" i="0" dirty="0" err="1">
                <a:solidFill>
                  <a:srgbClr val="081B3A"/>
                </a:solidFill>
                <a:effectLst/>
                <a:latin typeface="SegoeuiPc"/>
              </a:rPr>
              <a:t>landscape</a:t>
            </a:r>
            <a:r>
              <a:rPr lang="fr-FR" b="0" i="0" dirty="0">
                <a:solidFill>
                  <a:srgbClr val="081B3A"/>
                </a:solidFill>
                <a:effectLst/>
                <a:latin typeface="SegoeuiPc"/>
              </a:rPr>
              <a:t> </a:t>
            </a:r>
            <a:r>
              <a:rPr lang="fr-FR" b="0" i="0" dirty="0" err="1">
                <a:solidFill>
                  <a:srgbClr val="081B3A"/>
                </a:solidFill>
                <a:effectLst/>
                <a:latin typeface="SegoeuiPc"/>
              </a:rPr>
              <a:t>approaches</a:t>
            </a:r>
            <a:endParaRPr lang="fr-FR" b="0" i="0" dirty="0">
              <a:solidFill>
                <a:srgbClr val="081B3A"/>
              </a:solidFill>
              <a:effectLst/>
              <a:latin typeface="SegoeuiPc"/>
            </a:endParaRPr>
          </a:p>
          <a:p>
            <a:r>
              <a:rPr lang="fr-FR" b="0" i="0" dirty="0" err="1">
                <a:solidFill>
                  <a:srgbClr val="081B3A"/>
                </a:solidFill>
                <a:effectLst/>
                <a:latin typeface="SegoeuiPc"/>
              </a:rPr>
              <a:t>Policies</a:t>
            </a:r>
            <a:r>
              <a:rPr lang="fr-FR" b="0" i="0" dirty="0">
                <a:solidFill>
                  <a:srgbClr val="081B3A"/>
                </a:solidFill>
                <a:effectLst/>
                <a:latin typeface="SegoeuiPc"/>
              </a:rPr>
              <a:t> </a:t>
            </a:r>
            <a:r>
              <a:rPr lang="fr-FR" b="0" i="0" dirty="0" err="1">
                <a:solidFill>
                  <a:srgbClr val="081B3A"/>
                </a:solidFill>
                <a:effectLst/>
                <a:latin typeface="SegoeuiPc"/>
              </a:rPr>
              <a:t>promoting</a:t>
            </a:r>
            <a:r>
              <a:rPr lang="fr-FR" b="0" i="0" dirty="0">
                <a:solidFill>
                  <a:srgbClr val="081B3A"/>
                </a:solidFill>
                <a:effectLst/>
                <a:latin typeface="SegoeuiPc"/>
              </a:rPr>
              <a:t> </a:t>
            </a:r>
            <a:r>
              <a:rPr lang="fr-FR" b="0" i="0" dirty="0" err="1">
                <a:solidFill>
                  <a:srgbClr val="081B3A"/>
                </a:solidFill>
                <a:effectLst/>
                <a:latin typeface="SegoeuiPc"/>
              </a:rPr>
              <a:t>soil</a:t>
            </a:r>
            <a:r>
              <a:rPr lang="fr-FR" b="0" i="0" dirty="0">
                <a:solidFill>
                  <a:srgbClr val="081B3A"/>
                </a:solidFill>
                <a:effectLst/>
                <a:latin typeface="SegoeuiPc"/>
              </a:rPr>
              <a:t> </a:t>
            </a:r>
            <a:r>
              <a:rPr lang="fr-FR" b="0" i="0" dirty="0" err="1">
                <a:solidFill>
                  <a:srgbClr val="081B3A"/>
                </a:solidFill>
                <a:effectLst/>
                <a:latin typeface="SegoeuiPc"/>
              </a:rPr>
              <a:t>health</a:t>
            </a:r>
            <a:endParaRPr lang="en-VN" dirty="0"/>
          </a:p>
        </p:txBody>
      </p:sp>
      <p:sp>
        <p:nvSpPr>
          <p:cNvPr id="4" name="Date Placeholder 3"/>
          <p:cNvSpPr>
            <a:spLocks noGrp="1"/>
          </p:cNvSpPr>
          <p:nvPr>
            <p:ph type="dt" idx="1"/>
          </p:nvPr>
        </p:nvSpPr>
        <p:spPr/>
        <p:txBody>
          <a:bodyPr/>
          <a:lstStyle/>
          <a:p>
            <a:fld id="{717EA1E3-6B4E-429F-AE55-2456340C4766}" type="datetime1">
              <a:rPr lang="en-US" smtClean="0"/>
              <a:t>3/30/25</a:t>
            </a:fld>
            <a:endParaRPr lang="en-US"/>
          </a:p>
        </p:txBody>
      </p:sp>
      <p:sp>
        <p:nvSpPr>
          <p:cNvPr id="5" name="Slide Number Placeholder 4"/>
          <p:cNvSpPr>
            <a:spLocks noGrp="1"/>
          </p:cNvSpPr>
          <p:nvPr>
            <p:ph type="sldNum" sz="quarter" idx="5"/>
          </p:nvPr>
        </p:nvSpPr>
        <p:spPr/>
        <p:txBody>
          <a:bodyPr/>
          <a:lstStyle/>
          <a:p>
            <a:fld id="{F8AE785E-77AA-4FB5-BD87-81CDEF0D8FD5}" type="slidenum">
              <a:rPr lang="en-US" smtClean="0"/>
              <a:t>5</a:t>
            </a:fld>
            <a:endParaRPr lang="en-US"/>
          </a:p>
        </p:txBody>
      </p:sp>
    </p:spTree>
    <p:extLst>
      <p:ext uri="{BB962C8B-B14F-4D97-AF65-F5344CB8AC3E}">
        <p14:creationId xmlns:p14="http://schemas.microsoft.com/office/powerpoint/2010/main" val="1827307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F8AE785E-77AA-4FB5-BD87-81CDEF0D8FD5}" type="slidenum">
              <a:rPr lang="en-US" smtClean="0"/>
              <a:t>6</a:t>
            </a:fld>
            <a:endParaRPr lang="en-US"/>
          </a:p>
        </p:txBody>
      </p:sp>
      <p:sp>
        <p:nvSpPr>
          <p:cNvPr id="5" name="Date Placeholder 4"/>
          <p:cNvSpPr>
            <a:spLocks noGrp="1"/>
          </p:cNvSpPr>
          <p:nvPr>
            <p:ph type="dt" idx="10"/>
          </p:nvPr>
        </p:nvSpPr>
        <p:spPr/>
        <p:txBody>
          <a:bodyPr/>
          <a:lstStyle/>
          <a:p>
            <a:fld id="{4A1E9E59-5AD3-4451-8BAE-232F55349391}" type="datetime1">
              <a:rPr lang="en-US" smtClean="0"/>
              <a:t>3/30/25</a:t>
            </a:fld>
            <a:endParaRPr lang="en-US"/>
          </a:p>
        </p:txBody>
      </p:sp>
    </p:spTree>
    <p:extLst>
      <p:ext uri="{BB962C8B-B14F-4D97-AF65-F5344CB8AC3E}">
        <p14:creationId xmlns:p14="http://schemas.microsoft.com/office/powerpoint/2010/main" val="520020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785E-77AA-4FB5-BD87-81CDEF0D8FD5}" type="slidenum">
              <a:rPr lang="en-US" smtClean="0"/>
              <a:t>7</a:t>
            </a:fld>
            <a:endParaRPr lang="en-US"/>
          </a:p>
        </p:txBody>
      </p:sp>
      <p:sp>
        <p:nvSpPr>
          <p:cNvPr id="5" name="Date Placeholder 4"/>
          <p:cNvSpPr>
            <a:spLocks noGrp="1"/>
          </p:cNvSpPr>
          <p:nvPr>
            <p:ph type="dt" idx="11"/>
          </p:nvPr>
        </p:nvSpPr>
        <p:spPr/>
        <p:txBody>
          <a:bodyPr/>
          <a:lstStyle/>
          <a:p>
            <a:fld id="{108B5557-CA70-41C6-B37A-E7BB9DA2F222}" type="datetime1">
              <a:rPr lang="en-US" smtClean="0"/>
              <a:t>3/30/25</a:t>
            </a:fld>
            <a:endParaRPr lang="en-US"/>
          </a:p>
        </p:txBody>
      </p:sp>
    </p:spTree>
    <p:extLst>
      <p:ext uri="{BB962C8B-B14F-4D97-AF65-F5344CB8AC3E}">
        <p14:creationId xmlns:p14="http://schemas.microsoft.com/office/powerpoint/2010/main" val="518478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AE785E-77AA-4FB5-BD87-81CDEF0D8FD5}" type="slidenum">
              <a:rPr lang="en-US" smtClean="0"/>
              <a:t>8</a:t>
            </a:fld>
            <a:endParaRPr lang="en-US"/>
          </a:p>
        </p:txBody>
      </p:sp>
      <p:sp>
        <p:nvSpPr>
          <p:cNvPr id="5" name="Date Placeholder 4"/>
          <p:cNvSpPr>
            <a:spLocks noGrp="1"/>
          </p:cNvSpPr>
          <p:nvPr>
            <p:ph type="dt" idx="11"/>
          </p:nvPr>
        </p:nvSpPr>
        <p:spPr/>
        <p:txBody>
          <a:bodyPr/>
          <a:lstStyle/>
          <a:p>
            <a:fld id="{1A0501DF-4E86-4592-9CA5-B5D319C93819}" type="datetime1">
              <a:rPr lang="en-US" smtClean="0"/>
              <a:t>3/30/25</a:t>
            </a:fld>
            <a:endParaRPr lang="en-US"/>
          </a:p>
        </p:txBody>
      </p:sp>
    </p:spTree>
    <p:extLst>
      <p:ext uri="{BB962C8B-B14F-4D97-AF65-F5344CB8AC3E}">
        <p14:creationId xmlns:p14="http://schemas.microsoft.com/office/powerpoint/2010/main" val="192528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141908D1-3FCC-466B-B7EE-CD95561E6A40}" type="slidenum">
              <a:rPr lang="vi-VN" smtClean="0"/>
              <a:t>9</a:t>
            </a:fld>
            <a:endParaRPr lang="vi-VN"/>
          </a:p>
        </p:txBody>
      </p:sp>
    </p:spTree>
    <p:extLst>
      <p:ext uri="{BB962C8B-B14F-4D97-AF65-F5344CB8AC3E}">
        <p14:creationId xmlns:p14="http://schemas.microsoft.com/office/powerpoint/2010/main" val="121697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AE785E-77AA-4FB5-BD87-81CDEF0D8FD5}" type="slidenum">
              <a:rPr lang="en-US" smtClean="0"/>
              <a:t>11</a:t>
            </a:fld>
            <a:endParaRPr lang="en-US"/>
          </a:p>
        </p:txBody>
      </p:sp>
      <p:sp>
        <p:nvSpPr>
          <p:cNvPr id="5" name="Date Placeholder 4"/>
          <p:cNvSpPr>
            <a:spLocks noGrp="1"/>
          </p:cNvSpPr>
          <p:nvPr>
            <p:ph type="dt" idx="11"/>
          </p:nvPr>
        </p:nvSpPr>
        <p:spPr/>
        <p:txBody>
          <a:bodyPr/>
          <a:lstStyle/>
          <a:p>
            <a:fld id="{3C6F03E7-0C64-4265-A5D5-42629637873F}" type="datetime1">
              <a:rPr lang="en-US" smtClean="0"/>
              <a:t>3/30/25</a:t>
            </a:fld>
            <a:endParaRPr lang="en-US"/>
          </a:p>
        </p:txBody>
      </p:sp>
    </p:spTree>
    <p:extLst>
      <p:ext uri="{BB962C8B-B14F-4D97-AF65-F5344CB8AC3E}">
        <p14:creationId xmlns:p14="http://schemas.microsoft.com/office/powerpoint/2010/main" val="359074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5AA21-27C4-A584-4A3D-593EDBECB7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37D312-B7EB-CBF5-2995-7510073C9F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8866D8-EDB4-F15F-B952-9C04A5EA0502}"/>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71357D9D-6C7F-4CCC-582A-B023233088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80B68E-B31F-D2DF-7350-3FB05EFD3B94}"/>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1073939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426CF-4DE3-AFFC-88D1-BC4288B6FD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11E1D9-59FB-DAEA-3BCF-A17444D049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C7CE24-A698-15D0-D0CF-0AC259137BDC}"/>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AB135E48-3A0D-419D-625B-D6307A6C49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825ADC-BD6B-C8D0-BB7F-DABB6E5277F6}"/>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2136639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30B74A-A951-8C49-DB8A-4FDF4CA8EC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5E17A3-750B-27C4-E0D7-88182D01D3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0607E9-88A8-E171-B3DD-C8FAD082632F}"/>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BAEB24BD-509F-77C0-270F-CD936105B2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F247C3-8BA2-5566-C8B4-B03A4236515A}"/>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4228570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75000"/>
            </a:srgbClr>
          </a:solidFill>
          <a:ln/>
        </p:spPr>
      </p:sp>
      <p:pic>
        <p:nvPicPr>
          <p:cNvPr id="4" name="Image 1" descr="preencoded.png">
            <a:hlinkClick r:id="rId3"/>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950753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p:spTree>
      <p:nvGrpSpPr>
        <p:cNvPr id="1" name="Shape 39"/>
        <p:cNvGrpSpPr/>
        <p:nvPr/>
      </p:nvGrpSpPr>
      <p:grpSpPr>
        <a:xfrm>
          <a:off x="0" y="0"/>
          <a:ext cx="0" cy="0"/>
          <a:chOff x="0" y="0"/>
          <a:chExt cx="0" cy="0"/>
        </a:xfrm>
      </p:grpSpPr>
    </p:spTree>
    <p:extLst>
      <p:ext uri="{BB962C8B-B14F-4D97-AF65-F5344CB8AC3E}">
        <p14:creationId xmlns:p14="http://schemas.microsoft.com/office/powerpoint/2010/main" val="32559055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861876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4076506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776470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44794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170365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977919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3EAE9-EA9A-3681-B8C5-8E7EC52FB5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CCA8C3-DD9D-99BC-336D-03F633774D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B137F-8EB8-2D9C-BAF4-682684B4DE12}"/>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550A5E1F-6C63-4525-A5F8-7B7FD16528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ED6B3E-C98C-C697-24AF-4E3E4272E1AD}"/>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35968205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9705762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762627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736797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5213906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smtClean="0"/>
              <a:pPr/>
              <a:t>3/30/25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656496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D18D-12A7-6BEE-829F-00B3C8D27A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9094B4-E4CA-4D22-3757-10C6581D7A7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F6F92D-1C44-7D12-067F-3F3C556A21D7}"/>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16413197-CDF1-4587-428E-C2449E11D7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EF2605-09C4-EA85-3B34-33B09E66F5AE}"/>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2854885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F2CBF-E44D-D1E2-BE5C-9E2E5D50B0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FC2B0B-B90E-0F3A-961A-B254E8A2B9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092157-4120-5851-D228-A30FBCE806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1C03AA-67DE-BCD9-6EE3-5703AB2BCAC4}"/>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6" name="Footer Placeholder 5">
            <a:extLst>
              <a:ext uri="{FF2B5EF4-FFF2-40B4-BE49-F238E27FC236}">
                <a16:creationId xmlns:a16="http://schemas.microsoft.com/office/drawing/2014/main" id="{5E79CF69-AF90-DCCC-D557-2082F923F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4A2DF3-9BC9-BB0C-1B18-B8EB7F98540E}"/>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164656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FE5E-AC6E-5559-9126-4762BA49FC3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ABA3C6-D593-FD70-2663-E3EC36C0E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891FDB-141B-6B56-ED81-BB3D811972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BF2065-BE7E-E8E1-6704-8189E64C1C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C25F7C-F09A-70C7-92B0-CFE7B5EAE9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00DA890-8FFD-865C-498F-5F06E64537BD}"/>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8" name="Footer Placeholder 7">
            <a:extLst>
              <a:ext uri="{FF2B5EF4-FFF2-40B4-BE49-F238E27FC236}">
                <a16:creationId xmlns:a16="http://schemas.microsoft.com/office/drawing/2014/main" id="{6FF92086-5595-0CBD-5CE4-149B5D23CE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B7E51F-85AC-E30F-3729-5F4B10B5F995}"/>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1920760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90FBB-7E32-122C-507F-526A148C4EA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0E2A115-3728-DACB-8FCA-43272B4A3E20}"/>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4" name="Footer Placeholder 3">
            <a:extLst>
              <a:ext uri="{FF2B5EF4-FFF2-40B4-BE49-F238E27FC236}">
                <a16:creationId xmlns:a16="http://schemas.microsoft.com/office/drawing/2014/main" id="{7DE3644B-A073-14AE-EE05-F419D9CBF1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6D69AC-D7BA-C725-2C81-4E20E7E5DE44}"/>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1209056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13325E-487E-7725-42B5-191CB0BF45DB}"/>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3" name="Footer Placeholder 2">
            <a:extLst>
              <a:ext uri="{FF2B5EF4-FFF2-40B4-BE49-F238E27FC236}">
                <a16:creationId xmlns:a16="http://schemas.microsoft.com/office/drawing/2014/main" id="{7C3A1EA0-450A-E5C9-E2B7-0AB4C8834C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19D60C0-EACB-7859-706E-CD469674AA4D}"/>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3521794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95B6F-8D6F-E82E-DAF1-84562E75E3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CE62FE-20EA-3F68-A4AD-AE8D17B371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7C81E4-1597-C6F8-402D-9D5E495FCD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1FCC48-1090-716A-C6D7-4CEE49EC3A61}"/>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6" name="Footer Placeholder 5">
            <a:extLst>
              <a:ext uri="{FF2B5EF4-FFF2-40B4-BE49-F238E27FC236}">
                <a16:creationId xmlns:a16="http://schemas.microsoft.com/office/drawing/2014/main" id="{A79881BE-6EBB-E38B-3845-35562B61F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B85EDD-6E7D-E0D5-7D76-F51A9F2376A4}"/>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62215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A350B-83BE-06CC-DF16-F41243A09F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9686A7-15B5-4A2C-F54F-CB0105CDCC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0FD28C-6E6B-D760-4114-453EFB82C1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5555C5-0843-3184-7146-EA9231B1A31D}"/>
              </a:ext>
            </a:extLst>
          </p:cNvPr>
          <p:cNvSpPr>
            <a:spLocks noGrp="1"/>
          </p:cNvSpPr>
          <p:nvPr>
            <p:ph type="dt" sz="half" idx="10"/>
          </p:nvPr>
        </p:nvSpPr>
        <p:spPr/>
        <p:txBody>
          <a:bodyPr/>
          <a:lstStyle/>
          <a:p>
            <a:fld id="{B390A2F0-C80F-4426-8EEC-7A9862040A49}" type="datetimeFigureOut">
              <a:rPr lang="en-US" smtClean="0"/>
              <a:t>3/30/25</a:t>
            </a:fld>
            <a:endParaRPr lang="en-US"/>
          </a:p>
        </p:txBody>
      </p:sp>
      <p:sp>
        <p:nvSpPr>
          <p:cNvPr id="6" name="Footer Placeholder 5">
            <a:extLst>
              <a:ext uri="{FF2B5EF4-FFF2-40B4-BE49-F238E27FC236}">
                <a16:creationId xmlns:a16="http://schemas.microsoft.com/office/drawing/2014/main" id="{21852B91-EFB0-4283-059F-03C4AD5336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3C9E21-AC16-1EB1-4BFC-E8B362B39DA1}"/>
              </a:ext>
            </a:extLst>
          </p:cNvPr>
          <p:cNvSpPr>
            <a:spLocks noGrp="1"/>
          </p:cNvSpPr>
          <p:nvPr>
            <p:ph type="sldNum" sz="quarter" idx="12"/>
          </p:nvPr>
        </p:nvSpPr>
        <p:spPr/>
        <p:txBody>
          <a:bodyPr/>
          <a:lstStyle/>
          <a:p>
            <a:fld id="{593EBC10-BACA-40AA-9F7C-E9937961D515}" type="slidenum">
              <a:rPr lang="en-US" smtClean="0"/>
              <a:t>‹N°›</a:t>
            </a:fld>
            <a:endParaRPr lang="en-US"/>
          </a:p>
        </p:txBody>
      </p:sp>
    </p:spTree>
    <p:extLst>
      <p:ext uri="{BB962C8B-B14F-4D97-AF65-F5344CB8AC3E}">
        <p14:creationId xmlns:p14="http://schemas.microsoft.com/office/powerpoint/2010/main" val="986765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6C051C-DE0B-4968-568A-979792FF2B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3AF50A-215D-7B21-36BF-663568F9F6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9D8C7F-633E-752D-6AA6-376899002A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390A2F0-C80F-4426-8EEC-7A9862040A49}" type="datetimeFigureOut">
              <a:rPr lang="en-US" smtClean="0"/>
              <a:t>3/30/25</a:t>
            </a:fld>
            <a:endParaRPr lang="en-US"/>
          </a:p>
        </p:txBody>
      </p:sp>
      <p:sp>
        <p:nvSpPr>
          <p:cNvPr id="5" name="Footer Placeholder 4">
            <a:extLst>
              <a:ext uri="{FF2B5EF4-FFF2-40B4-BE49-F238E27FC236}">
                <a16:creationId xmlns:a16="http://schemas.microsoft.com/office/drawing/2014/main" id="{F015D21D-33AD-1DBF-C724-9CC224B11E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8388B41-8F06-0090-B7D5-679055D2C6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3EBC10-BACA-40AA-9F7C-E9937961D515}" type="slidenum">
              <a:rPr lang="en-US" smtClean="0"/>
              <a:t>‹N°›</a:t>
            </a:fld>
            <a:endParaRPr lang="en-US"/>
          </a:p>
        </p:txBody>
      </p:sp>
    </p:spTree>
    <p:extLst>
      <p:ext uri="{BB962C8B-B14F-4D97-AF65-F5344CB8AC3E}">
        <p14:creationId xmlns:p14="http://schemas.microsoft.com/office/powerpoint/2010/main" val="2228693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6B75A-687E-405C-8A0B-8D00578BA2C3}" type="datetimeFigureOut">
              <a:rPr lang="en-US" smtClean="0"/>
              <a:pPr/>
              <a:t>3/30/25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391501569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sv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svg"/><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0.tif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0C20C8D-71AB-4CE8-87C9-031B72357831}"/>
              </a:ext>
            </a:extLst>
          </p:cNvPr>
          <p:cNvSpPr txBox="1">
            <a:spLocks/>
          </p:cNvSpPr>
          <p:nvPr/>
        </p:nvSpPr>
        <p:spPr>
          <a:xfrm>
            <a:off x="756356" y="2289283"/>
            <a:ext cx="10679288" cy="259919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endParaRPr lang="en-US" sz="2400" b="1" dirty="0">
              <a:latin typeface="Arial" panose="020B0604020202020204" pitchFamily="34" charset="0"/>
              <a:cs typeface="Arial" panose="020B0604020202020204" pitchFamily="34" charset="0"/>
            </a:endParaRPr>
          </a:p>
          <a:p>
            <a:pPr algn="ctr">
              <a:lnSpc>
                <a:spcPct val="170000"/>
              </a:lnSpc>
            </a:pPr>
            <a:r>
              <a:rPr lang="en-US" sz="3200" b="1" dirty="0">
                <a:solidFill>
                  <a:srgbClr val="FF0000"/>
                </a:solidFill>
                <a:latin typeface="Arial" panose="020B0604020202020204" pitchFamily="34" charset="0"/>
                <a:cs typeface="Arial" panose="020B0604020202020204" pitchFamily="34" charset="0"/>
              </a:rPr>
              <a:t>AGROECOLOGY POLICY </a:t>
            </a:r>
          </a:p>
          <a:p>
            <a:pPr algn="ctr">
              <a:lnSpc>
                <a:spcPct val="170000"/>
              </a:lnSpc>
            </a:pPr>
            <a:r>
              <a:rPr lang="en-US" sz="3200" b="1" dirty="0">
                <a:solidFill>
                  <a:srgbClr val="FF0000"/>
                </a:solidFill>
                <a:latin typeface="Arial" panose="020B0604020202020204" pitchFamily="34" charset="0"/>
                <a:cs typeface="Arial" panose="020B0604020202020204" pitchFamily="34" charset="0"/>
              </a:rPr>
              <a:t>&amp; NATIONAL ACTION PLAN OF </a:t>
            </a:r>
          </a:p>
          <a:p>
            <a:pPr algn="ctr">
              <a:lnSpc>
                <a:spcPct val="170000"/>
              </a:lnSpc>
            </a:pPr>
            <a:r>
              <a:rPr lang="en-US" sz="3200" b="1" dirty="0">
                <a:solidFill>
                  <a:srgbClr val="FF0000"/>
                </a:solidFill>
                <a:latin typeface="Arial" panose="020B0604020202020204" pitchFamily="34" charset="0"/>
                <a:cs typeface="Arial" panose="020B0604020202020204" pitchFamily="34" charset="0"/>
              </a:rPr>
              <a:t>FOOD SYSTEMS TRANSFORMATION IN VIETNAM</a:t>
            </a:r>
          </a:p>
          <a:p>
            <a:pPr algn="ctr">
              <a:lnSpc>
                <a:spcPct val="170000"/>
              </a:lnSpc>
            </a:pPr>
            <a:r>
              <a:rPr lang="en-US" sz="2400" b="1" dirty="0">
                <a:latin typeface="Arial" panose="020B0604020202020204" pitchFamily="34" charset="0"/>
                <a:cs typeface="Arial" panose="020B0604020202020204" pitchFamily="34" charset="0"/>
              </a:rPr>
              <a:t> </a:t>
            </a:r>
          </a:p>
        </p:txBody>
      </p:sp>
      <p:pic>
        <p:nvPicPr>
          <p:cNvPr id="18" name="Picture 2">
            <a:extLst>
              <a:ext uri="{FF2B5EF4-FFF2-40B4-BE49-F238E27FC236}">
                <a16:creationId xmlns:a16="http://schemas.microsoft.com/office/drawing/2014/main" id="{E52CD1DB-44F5-44ED-A6E3-B56E38F0CA9C}"/>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4452" b="22798"/>
          <a:stretch/>
        </p:blipFill>
        <p:spPr bwMode="auto">
          <a:xfrm>
            <a:off x="8618044" y="197135"/>
            <a:ext cx="3058350" cy="1201972"/>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3028184B-A2E6-45D0-852E-FC2082B6BC62}"/>
              </a:ext>
            </a:extLst>
          </p:cNvPr>
          <p:cNvSpPr/>
          <p:nvPr/>
        </p:nvSpPr>
        <p:spPr>
          <a:xfrm>
            <a:off x="0" y="5928527"/>
            <a:ext cx="12192000" cy="929473"/>
          </a:xfrm>
          <a:prstGeom prst="rect">
            <a:avLst/>
          </a:prstGeom>
          <a:solidFill>
            <a:srgbClr val="448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a:extLst>
              <a:ext uri="{FF2B5EF4-FFF2-40B4-BE49-F238E27FC236}">
                <a16:creationId xmlns:a16="http://schemas.microsoft.com/office/drawing/2014/main" id="{59B04139-0ECF-893A-49D7-CF2F6E2E0871}"/>
              </a:ext>
            </a:extLst>
          </p:cNvPr>
          <p:cNvSpPr txBox="1"/>
          <p:nvPr/>
        </p:nvSpPr>
        <p:spPr>
          <a:xfrm>
            <a:off x="2434440" y="4888482"/>
            <a:ext cx="8039595" cy="461665"/>
          </a:xfrm>
          <a:prstGeom prst="rect">
            <a:avLst/>
          </a:prstGeom>
          <a:noFill/>
        </p:spPr>
        <p:txBody>
          <a:bodyPr wrap="square" rtlCol="0">
            <a:spAutoFit/>
          </a:bodyPr>
          <a:lstStyle/>
          <a:p>
            <a:pPr algn="ctr"/>
            <a:r>
              <a:rPr lang="en-VN" sz="2400" dirty="0">
                <a:solidFill>
                  <a:srgbClr val="FF0000"/>
                </a:solidFill>
                <a:latin typeface="Arial" panose="020B0604020202020204" pitchFamily="34" charset="0"/>
                <a:cs typeface="Arial" panose="020B0604020202020204" pitchFamily="34" charset="0"/>
              </a:rPr>
              <a:t>Dr. Dao The Anh, VAAS</a:t>
            </a:r>
          </a:p>
        </p:txBody>
      </p:sp>
      <p:sp>
        <p:nvSpPr>
          <p:cNvPr id="3" name="TextBox 2">
            <a:extLst>
              <a:ext uri="{FF2B5EF4-FFF2-40B4-BE49-F238E27FC236}">
                <a16:creationId xmlns:a16="http://schemas.microsoft.com/office/drawing/2014/main" id="{5E8DE059-444B-B231-B534-F4AEE0D7A985}"/>
              </a:ext>
            </a:extLst>
          </p:cNvPr>
          <p:cNvSpPr txBox="1"/>
          <p:nvPr/>
        </p:nvSpPr>
        <p:spPr>
          <a:xfrm>
            <a:off x="5221320" y="5536408"/>
            <a:ext cx="2465837" cy="369332"/>
          </a:xfrm>
          <a:prstGeom prst="rect">
            <a:avLst/>
          </a:prstGeom>
          <a:noFill/>
        </p:spPr>
        <p:txBody>
          <a:bodyPr wrap="square" rtlCol="0">
            <a:spAutoFit/>
          </a:bodyPr>
          <a:lstStyle/>
          <a:p>
            <a:r>
              <a:rPr lang="en-VN" dirty="0"/>
              <a:t>Ha noi, 31 Mar 2025</a:t>
            </a:r>
          </a:p>
        </p:txBody>
      </p:sp>
      <p:pic>
        <p:nvPicPr>
          <p:cNvPr id="4" name="Image 18">
            <a:extLst>
              <a:ext uri="{FF2B5EF4-FFF2-40B4-BE49-F238E27FC236}">
                <a16:creationId xmlns:a16="http://schemas.microsoft.com/office/drawing/2014/main" id="{EA53F3B9-9356-8321-F3AA-3245D42AFD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1700" y="357348"/>
            <a:ext cx="978969" cy="1175381"/>
          </a:xfrm>
          <a:prstGeom prst="rect">
            <a:avLst/>
          </a:prstGeom>
        </p:spPr>
      </p:pic>
      <p:pic>
        <p:nvPicPr>
          <p:cNvPr id="6" name="Image 5">
            <a:extLst>
              <a:ext uri="{FF2B5EF4-FFF2-40B4-BE49-F238E27FC236}">
                <a16:creationId xmlns:a16="http://schemas.microsoft.com/office/drawing/2014/main" id="{D8B900F2-CD7C-4E7A-D943-61A21F8A50BA}"/>
              </a:ext>
            </a:extLst>
          </p:cNvPr>
          <p:cNvPicPr>
            <a:picLocks noChangeAspect="1"/>
          </p:cNvPicPr>
          <p:nvPr/>
        </p:nvPicPr>
        <p:blipFill>
          <a:blip r:embed="rId5"/>
          <a:stretch>
            <a:fillRect/>
          </a:stretch>
        </p:blipFill>
        <p:spPr>
          <a:xfrm>
            <a:off x="2048476" y="325087"/>
            <a:ext cx="5994400" cy="1206500"/>
          </a:xfrm>
          <a:prstGeom prst="rect">
            <a:avLst/>
          </a:prstGeom>
        </p:spPr>
      </p:pic>
    </p:spTree>
    <p:extLst>
      <p:ext uri="{BB962C8B-B14F-4D97-AF65-F5344CB8AC3E}">
        <p14:creationId xmlns:p14="http://schemas.microsoft.com/office/powerpoint/2010/main" val="1365527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B9DE6-ECBC-EF1A-5BDD-DD41458D9299}"/>
              </a:ext>
            </a:extLst>
          </p:cNvPr>
          <p:cNvSpPr>
            <a:spLocks noGrp="1"/>
          </p:cNvSpPr>
          <p:nvPr>
            <p:ph type="title"/>
          </p:nvPr>
        </p:nvSpPr>
        <p:spPr>
          <a:xfrm>
            <a:off x="380010" y="365125"/>
            <a:ext cx="11811990" cy="662781"/>
          </a:xfrm>
        </p:spPr>
        <p:txBody>
          <a:bodyPr>
            <a:normAutofit fontScale="90000"/>
          </a:bodyPr>
          <a:lstStyle/>
          <a:p>
            <a:r>
              <a:rPr lang="en-VN" dirty="0"/>
              <a:t> 45 partners have signed the MOU with FST-Partnership</a:t>
            </a:r>
          </a:p>
        </p:txBody>
      </p:sp>
      <p:pic>
        <p:nvPicPr>
          <p:cNvPr id="5" name="Picture 4">
            <a:extLst>
              <a:ext uri="{FF2B5EF4-FFF2-40B4-BE49-F238E27FC236}">
                <a16:creationId xmlns:a16="http://schemas.microsoft.com/office/drawing/2014/main" id="{B1D5A072-A61C-967F-E8DC-05B197D19D28}"/>
              </a:ext>
            </a:extLst>
          </p:cNvPr>
          <p:cNvPicPr>
            <a:picLocks noChangeAspect="1"/>
          </p:cNvPicPr>
          <p:nvPr/>
        </p:nvPicPr>
        <p:blipFill>
          <a:blip r:embed="rId2"/>
          <a:srcRect l="1196" t="21266" r="15894" b="27351"/>
          <a:stretch/>
        </p:blipFill>
        <p:spPr>
          <a:xfrm>
            <a:off x="1102887" y="1546578"/>
            <a:ext cx="9684908" cy="4199466"/>
          </a:xfrm>
          <a:prstGeom prst="rect">
            <a:avLst/>
          </a:prstGeom>
        </p:spPr>
      </p:pic>
    </p:spTree>
    <p:extLst>
      <p:ext uri="{BB962C8B-B14F-4D97-AF65-F5344CB8AC3E}">
        <p14:creationId xmlns:p14="http://schemas.microsoft.com/office/powerpoint/2010/main" val="3169319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744394" y="238194"/>
            <a:ext cx="209413" cy="209413"/>
          </a:xfrm>
          <a:custGeom>
            <a:avLst/>
            <a:gdLst/>
            <a:ahLst/>
            <a:cxnLst/>
            <a:rect l="l" t="t" r="r" b="b"/>
            <a:pathLst>
              <a:path w="314120" h="314120">
                <a:moveTo>
                  <a:pt x="0" y="0"/>
                </a:moveTo>
                <a:lnTo>
                  <a:pt x="314120" y="0"/>
                </a:lnTo>
                <a:lnTo>
                  <a:pt x="314120" y="314120"/>
                </a:lnTo>
                <a:lnTo>
                  <a:pt x="0" y="314120"/>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en-US" sz="1200"/>
          </a:p>
        </p:txBody>
      </p:sp>
      <p:grpSp>
        <p:nvGrpSpPr>
          <p:cNvPr id="3" name="Group 3"/>
          <p:cNvGrpSpPr/>
          <p:nvPr/>
        </p:nvGrpSpPr>
        <p:grpSpPr>
          <a:xfrm>
            <a:off x="304800" y="3073400"/>
            <a:ext cx="4165600" cy="3099037"/>
            <a:chOff x="0" y="0"/>
            <a:chExt cx="8063605" cy="6858000"/>
          </a:xfrm>
        </p:grpSpPr>
        <p:pic>
          <p:nvPicPr>
            <p:cNvPr id="4" name="Picture 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0" y="0"/>
              <a:ext cx="8063605" cy="6858000"/>
            </a:xfrm>
            <a:prstGeom prst="rect">
              <a:avLst/>
            </a:prstGeom>
          </p:spPr>
        </p:pic>
      </p:grpSp>
      <p:sp>
        <p:nvSpPr>
          <p:cNvPr id="7" name="Freeform 7"/>
          <p:cNvSpPr/>
          <p:nvPr/>
        </p:nvSpPr>
        <p:spPr>
          <a:xfrm>
            <a:off x="11160126" y="238193"/>
            <a:ext cx="793681" cy="777388"/>
          </a:xfrm>
          <a:custGeom>
            <a:avLst/>
            <a:gdLst/>
            <a:ahLst/>
            <a:cxnLst/>
            <a:rect l="l" t="t" r="r" b="b"/>
            <a:pathLst>
              <a:path w="1190521" h="1166082">
                <a:moveTo>
                  <a:pt x="0" y="0"/>
                </a:moveTo>
                <a:lnTo>
                  <a:pt x="1190521" y="0"/>
                </a:lnTo>
                <a:lnTo>
                  <a:pt x="1190521" y="1166082"/>
                </a:lnTo>
                <a:lnTo>
                  <a:pt x="0" y="116608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en-US" sz="1200"/>
          </a:p>
        </p:txBody>
      </p:sp>
      <p:sp>
        <p:nvSpPr>
          <p:cNvPr id="10" name="TextBox 10"/>
          <p:cNvSpPr txBox="1"/>
          <p:nvPr/>
        </p:nvSpPr>
        <p:spPr>
          <a:xfrm>
            <a:off x="2997200" y="993170"/>
            <a:ext cx="6202334" cy="1487587"/>
          </a:xfrm>
          <a:prstGeom prst="rect">
            <a:avLst/>
          </a:prstGeom>
        </p:spPr>
        <p:txBody>
          <a:bodyPr lIns="0" tIns="0" rIns="0" bIns="0" rtlCol="0" anchor="t">
            <a:spAutoFit/>
          </a:bodyPr>
          <a:lstStyle/>
          <a:p>
            <a:pPr algn="ctr">
              <a:lnSpc>
                <a:spcPts val="11556"/>
              </a:lnSpc>
              <a:spcBef>
                <a:spcPct val="0"/>
              </a:spcBef>
            </a:pPr>
            <a:r>
              <a:rPr lang="en-US" sz="8254" b="1" dirty="0">
                <a:solidFill>
                  <a:srgbClr val="39B54A"/>
                </a:solidFill>
                <a:latin typeface="Roboto Bold"/>
                <a:ea typeface="Roboto Bold"/>
                <a:cs typeface="Roboto Bold"/>
                <a:sym typeface="Roboto Bold"/>
              </a:rPr>
              <a:t>Thank You</a:t>
            </a:r>
          </a:p>
        </p:txBody>
      </p:sp>
      <p:pic>
        <p:nvPicPr>
          <p:cNvPr id="14" name="Picture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064000" y="3073400"/>
            <a:ext cx="4222862" cy="3099037"/>
          </a:xfrm>
          <a:prstGeom prst="rect">
            <a:avLst/>
          </a:prstGeom>
        </p:spPr>
      </p:pic>
      <p:pic>
        <p:nvPicPr>
          <p:cNvPr id="15" name="Picture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001000" y="3073400"/>
            <a:ext cx="4191000" cy="3099037"/>
          </a:xfrm>
          <a:prstGeom prst="rect">
            <a:avLst/>
          </a:prstGeom>
        </p:spPr>
      </p:pic>
    </p:spTree>
    <p:extLst>
      <p:ext uri="{BB962C8B-B14F-4D97-AF65-F5344CB8AC3E}">
        <p14:creationId xmlns:p14="http://schemas.microsoft.com/office/powerpoint/2010/main" val="2618158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B07410-875F-4F9B-9E0A-45DD713D757E}"/>
              </a:ext>
            </a:extLst>
          </p:cNvPr>
          <p:cNvSpPr>
            <a:spLocks noGrp="1"/>
          </p:cNvSpPr>
          <p:nvPr>
            <p:ph type="title"/>
          </p:nvPr>
        </p:nvSpPr>
        <p:spPr/>
        <p:txBody>
          <a:bodyPr>
            <a:noAutofit/>
          </a:bodyPr>
          <a:lstStyle/>
          <a:p>
            <a:r>
              <a:rPr lang="en-US" sz="2800" dirty="0">
                <a:solidFill>
                  <a:srgbClr val="C00000"/>
                </a:solidFill>
              </a:rPr>
              <a:t>Agriculture: a cornerstone of Vietnam economy</a:t>
            </a:r>
            <a:endParaRPr lang="vi-VN" sz="2800" dirty="0">
              <a:solidFill>
                <a:srgbClr val="C00000"/>
              </a:solidFill>
            </a:endParaRPr>
          </a:p>
        </p:txBody>
      </p:sp>
      <p:sp>
        <p:nvSpPr>
          <p:cNvPr id="8" name="Slide Number Placeholder 7">
            <a:extLst>
              <a:ext uri="{FF2B5EF4-FFF2-40B4-BE49-F238E27FC236}">
                <a16:creationId xmlns:a16="http://schemas.microsoft.com/office/drawing/2014/main" id="{E4A47534-D1E7-42C5-AA5D-112BF3237E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51C780-7DB5-4CCE-8F2B-6603DC284F45}"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tint val="75000"/>
                </a:prstClr>
              </a:solidFill>
              <a:effectLst/>
              <a:uLnTx/>
              <a:uFillTx/>
              <a:latin typeface="Arial" panose="020B0604020202020204"/>
              <a:ea typeface="+mn-ea"/>
              <a:cs typeface="+mn-cs"/>
            </a:endParaRPr>
          </a:p>
        </p:txBody>
      </p:sp>
      <p:pic>
        <p:nvPicPr>
          <p:cNvPr id="2" name="Picture 5">
            <a:extLst>
              <a:ext uri="{FF2B5EF4-FFF2-40B4-BE49-F238E27FC236}">
                <a16:creationId xmlns:a16="http://schemas.microsoft.com/office/drawing/2014/main" id="{3A4310B7-81DD-71B7-1471-B544F6C90C43}"/>
              </a:ext>
            </a:extLst>
          </p:cNvPr>
          <p:cNvPicPr>
            <a:picLocks noChangeAspect="1"/>
          </p:cNvPicPr>
          <p:nvPr/>
        </p:nvPicPr>
        <p:blipFill rotWithShape="1">
          <a:blip r:embed="rId3"/>
          <a:srcRect l="313" r="313"/>
          <a:stretch/>
        </p:blipFill>
        <p:spPr>
          <a:xfrm>
            <a:off x="1410025" y="1901860"/>
            <a:ext cx="1599549" cy="1600628"/>
          </a:xfrm>
          <a:prstGeom prst="rect">
            <a:avLst/>
          </a:prstGeom>
        </p:spPr>
      </p:pic>
      <p:sp>
        <p:nvSpPr>
          <p:cNvPr id="4" name="Text Placeholder 9">
            <a:extLst>
              <a:ext uri="{FF2B5EF4-FFF2-40B4-BE49-F238E27FC236}">
                <a16:creationId xmlns:a16="http://schemas.microsoft.com/office/drawing/2014/main" id="{D72A4FB7-6CCE-F64C-2830-C3C03B0F750A}"/>
              </a:ext>
            </a:extLst>
          </p:cNvPr>
          <p:cNvSpPr txBox="1">
            <a:spLocks/>
          </p:cNvSpPr>
          <p:nvPr/>
        </p:nvSpPr>
        <p:spPr>
          <a:xfrm>
            <a:off x="648393" y="3833243"/>
            <a:ext cx="3452434" cy="2627623"/>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Contribution to GDP</a:t>
            </a:r>
          </a:p>
          <a:p>
            <a:pPr marL="171450" marR="0" lvl="0" indent="-171450" algn="l" defTabSz="457200" rtl="0" eaLnBrk="1" fontAlgn="auto" latinLnBrk="0" hangingPunct="1">
              <a:lnSpc>
                <a:spcPct val="115000"/>
              </a:lnSpc>
              <a:spcBef>
                <a:spcPts val="1000"/>
              </a:spcBef>
              <a:spcAft>
                <a:spcPts val="4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0" i="0" u="none" strike="noStrike" kern="1200" cap="none" spc="0" normalizeH="0" baseline="0" noProof="0" dirty="0">
                <a:ln>
                  <a:noFill/>
                </a:ln>
                <a:solidFill>
                  <a:srgbClr val="212121"/>
                </a:solidFill>
                <a:effectLst/>
                <a:uLnTx/>
                <a:uFillTx/>
                <a:latin typeface="Arial" panose="020B0604020202020204" pitchFamily="34" charset="0"/>
                <a:ea typeface="Roboto Light" panose="02000000000000000000" pitchFamily="2" charset="0"/>
                <a:cs typeface="Arial" panose="020B0604020202020204" pitchFamily="34" charset="0"/>
              </a:rPr>
              <a:t>Vietnam </a:t>
            </a:r>
            <a:r>
              <a:rPr kumimoji="0" lang="en-US" sz="1600" b="1" i="0" u="none" strike="noStrike" kern="1200" cap="none" spc="0" normalizeH="0" baseline="0" noProof="0" dirty="0">
                <a:ln>
                  <a:noFill/>
                </a:ln>
                <a:solidFill>
                  <a:srgbClr val="212121"/>
                </a:solidFill>
                <a:effectLst/>
                <a:uLnTx/>
                <a:uFillTx/>
                <a:latin typeface="Arial" panose="020B0604020202020204" pitchFamily="34" charset="0"/>
                <a:ea typeface="Roboto Light" panose="02000000000000000000" pitchFamily="2" charset="0"/>
                <a:cs typeface="Arial" panose="020B0604020202020204" pitchFamily="34" charset="0"/>
              </a:rPr>
              <a:t>fasted GDP growth </a:t>
            </a:r>
            <a:r>
              <a:rPr kumimoji="0" lang="en-US" sz="1600" b="0" i="0" u="none" strike="noStrike" kern="1200" cap="none" spc="0" normalizeH="0" baseline="0" noProof="0" dirty="0">
                <a:ln>
                  <a:noFill/>
                </a:ln>
                <a:solidFill>
                  <a:srgbClr val="212121"/>
                </a:solidFill>
                <a:effectLst/>
                <a:uLnTx/>
                <a:uFillTx/>
                <a:latin typeface="Arial" panose="020B0604020202020204" pitchFamily="34" charset="0"/>
                <a:ea typeface="Roboto Light" panose="02000000000000000000" pitchFamily="2" charset="0"/>
                <a:cs typeface="Arial" panose="020B0604020202020204" pitchFamily="34" charset="0"/>
              </a:rPr>
              <a:t>in ASEAN since 2017 (</a:t>
            </a:r>
            <a:r>
              <a:rPr kumimoji="0" lang="en-US" sz="1600" b="1" i="0" u="none" strike="noStrike" kern="1200" cap="none" spc="0" normalizeH="0" baseline="0" noProof="0" dirty="0">
                <a:ln>
                  <a:noFill/>
                </a:ln>
                <a:solidFill>
                  <a:srgbClr val="029676"/>
                </a:solidFill>
                <a:effectLst/>
                <a:uLnTx/>
                <a:uFillTx/>
                <a:latin typeface="Arial" panose="020B0604020202020204" pitchFamily="34" charset="0"/>
                <a:ea typeface="Roboto Light" panose="02000000000000000000" pitchFamily="2" charset="0"/>
                <a:cs typeface="Arial" panose="020B0604020202020204" pitchFamily="34" charset="0"/>
              </a:rPr>
              <a:t>3.83%</a:t>
            </a:r>
            <a:r>
              <a:rPr kumimoji="0" lang="en-US" sz="1600" b="0" i="0" u="none" strike="noStrike" kern="1200" cap="none" spc="0" normalizeH="0" baseline="0" noProof="0" dirty="0">
                <a:ln>
                  <a:noFill/>
                </a:ln>
                <a:solidFill>
                  <a:srgbClr val="212121"/>
                </a:solidFill>
                <a:effectLst/>
                <a:uLnTx/>
                <a:uFillTx/>
                <a:latin typeface="Arial" panose="020B0604020202020204" pitchFamily="34" charset="0"/>
                <a:ea typeface="Roboto Light" panose="02000000000000000000" pitchFamily="2" charset="0"/>
                <a:cs typeface="Arial" panose="020B0604020202020204" pitchFamily="34" charset="0"/>
              </a:rPr>
              <a:t>)</a:t>
            </a:r>
          </a:p>
          <a:p>
            <a:pPr marL="171450" marR="0" lvl="0" indent="-171450" algn="l" defTabSz="457200" rtl="0" eaLnBrk="1" fontAlgn="auto" latinLnBrk="0" hangingPunct="1">
              <a:lnSpc>
                <a:spcPct val="115000"/>
              </a:lnSpc>
              <a:spcBef>
                <a:spcPts val="1000"/>
              </a:spcBef>
              <a:spcAft>
                <a:spcPts val="4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FF0000"/>
                </a:solidFill>
                <a:effectLst/>
                <a:uLnTx/>
                <a:uFillTx/>
                <a:latin typeface="Arial" panose="020B0604020202020204" pitchFamily="34" charset="0"/>
                <a:ea typeface="Roboto Light" panose="02000000000000000000" pitchFamily="2" charset="0"/>
                <a:cs typeface="Arial" panose="020B0604020202020204" pitchFamily="34" charset="0"/>
              </a:rPr>
              <a:t>Agriculture is an important pillar </a:t>
            </a: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Roboto Light" panose="02000000000000000000" pitchFamily="2" charset="0"/>
                <a:cs typeface="Arial" panose="020B0604020202020204" pitchFamily="34" charset="0"/>
              </a:rPr>
              <a:t>of GDP (</a:t>
            </a:r>
            <a:r>
              <a:rPr kumimoji="0" lang="en-US" sz="1600" b="1" i="0" u="none" strike="noStrike" kern="1200" cap="none" spc="0" normalizeH="0" baseline="0" noProof="0" dirty="0">
                <a:ln>
                  <a:noFill/>
                </a:ln>
                <a:solidFill>
                  <a:srgbClr val="FF0000"/>
                </a:solidFill>
                <a:effectLst/>
                <a:uLnTx/>
                <a:uFillTx/>
                <a:latin typeface="Arial" panose="020B0604020202020204" pitchFamily="34" charset="0"/>
                <a:ea typeface="Roboto Light" panose="02000000000000000000" pitchFamily="2" charset="0"/>
                <a:cs typeface="Arial" panose="020B0604020202020204" pitchFamily="34" charset="0"/>
              </a:rPr>
              <a:t>12%</a:t>
            </a: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Roboto Light" panose="02000000000000000000" pitchFamily="2" charset="0"/>
                <a:cs typeface="Arial" panose="020B0604020202020204" pitchFamily="34" charset="0"/>
              </a:rPr>
              <a:t>)</a:t>
            </a:r>
          </a:p>
        </p:txBody>
      </p:sp>
      <p:pic>
        <p:nvPicPr>
          <p:cNvPr id="5" name="Picture Placeholder 15">
            <a:extLst>
              <a:ext uri="{FF2B5EF4-FFF2-40B4-BE49-F238E27FC236}">
                <a16:creationId xmlns:a16="http://schemas.microsoft.com/office/drawing/2014/main" id="{CA5ACD72-C6CB-3516-57D9-E24F716BDE0F}"/>
              </a:ext>
            </a:extLst>
          </p:cNvPr>
          <p:cNvPicPr>
            <a:picLocks noChangeAspect="1"/>
          </p:cNvPicPr>
          <p:nvPr/>
        </p:nvPicPr>
        <p:blipFill rotWithShape="1">
          <a:blip r:embed="rId4">
            <a:extLst>
              <a:ext uri="{28A0092B-C50C-407E-A947-70E740481C1C}">
                <a14:useLocalDpi xmlns:a14="http://schemas.microsoft.com/office/drawing/2010/main" val="0"/>
              </a:ext>
            </a:extLst>
          </a:blip>
          <a:srcRect l="208" r="208"/>
          <a:stretch/>
        </p:blipFill>
        <p:spPr>
          <a:xfrm>
            <a:off x="5422446" y="1580068"/>
            <a:ext cx="1772741" cy="1773936"/>
          </a:xfrm>
          <a:prstGeom prst="ellipse">
            <a:avLst/>
          </a:prstGeom>
        </p:spPr>
      </p:pic>
      <p:pic>
        <p:nvPicPr>
          <p:cNvPr id="9" name="Picture 6" descr="A picture containing sky&#10;&#10;Description automatically generated">
            <a:extLst>
              <a:ext uri="{FF2B5EF4-FFF2-40B4-BE49-F238E27FC236}">
                <a16:creationId xmlns:a16="http://schemas.microsoft.com/office/drawing/2014/main" id="{38B66018-EF10-1899-BD47-023BA1132490}"/>
              </a:ext>
            </a:extLst>
          </p:cNvPr>
          <p:cNvPicPr>
            <a:picLocks noChangeAspect="1"/>
          </p:cNvPicPr>
          <p:nvPr/>
        </p:nvPicPr>
        <p:blipFill rotWithShape="1">
          <a:blip r:embed="rId5"/>
          <a:srcRect t="2151" b="2151"/>
          <a:stretch/>
        </p:blipFill>
        <p:spPr>
          <a:xfrm>
            <a:off x="9268014" y="1828371"/>
            <a:ext cx="1599550" cy="1600629"/>
          </a:xfrm>
          <a:prstGeom prst="ellipse">
            <a:avLst/>
          </a:prstGeom>
        </p:spPr>
      </p:pic>
      <p:sp>
        <p:nvSpPr>
          <p:cNvPr id="10" name="Text Placeholder 9">
            <a:extLst>
              <a:ext uri="{FF2B5EF4-FFF2-40B4-BE49-F238E27FC236}">
                <a16:creationId xmlns:a16="http://schemas.microsoft.com/office/drawing/2014/main" id="{64486EE9-8C2D-9765-91EB-B9A925F24B8F}"/>
              </a:ext>
            </a:extLst>
          </p:cNvPr>
          <p:cNvSpPr txBox="1">
            <a:spLocks/>
          </p:cNvSpPr>
          <p:nvPr/>
        </p:nvSpPr>
        <p:spPr bwMode="gray">
          <a:xfrm>
            <a:off x="4100828" y="3755588"/>
            <a:ext cx="4203588" cy="2627623"/>
          </a:xfrm>
          <a:prstGeom prst="rect">
            <a:avLst/>
          </a:prstGeom>
        </p:spPr>
        <p:txBody>
          <a:bodyPr vert="horz" lIns="0" tIns="0" rIns="0" bIns="0" rtlCol="0" anchor="t" anchorCtr="0">
            <a:noAutofit/>
          </a:bodyPr>
          <a:lstStyle>
            <a:lvl1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1pPr>
            <a:lvl2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2pPr>
            <a:lvl3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3pPr>
            <a:lvl4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4pPr>
            <a:lvl5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5pPr>
            <a:lvl6pPr marL="959952" marR="0" indent="-241289" algn="l" defTabSz="1219140" rtl="0" eaLnBrk="1" fontAlgn="auto" latinLnBrk="0" hangingPunct="1">
              <a:lnSpc>
                <a:spcPct val="100000"/>
              </a:lnSpc>
              <a:spcBef>
                <a:spcPts val="400"/>
              </a:spcBef>
              <a:spcAft>
                <a:spcPts val="0"/>
              </a:spcAft>
              <a:buClrTx/>
              <a:buSzTx/>
              <a:buFont typeface="Arial" panose="020B0604020202020204" pitchFamily="34" charset="0"/>
              <a:buChar char="•"/>
              <a:tabLst/>
              <a:defRPr sz="1600" kern="1200">
                <a:solidFill>
                  <a:schemeClr val="bg2"/>
                </a:solidFill>
                <a:latin typeface="Montserrat" panose="00000500000000000000" pitchFamily="2" charset="0"/>
                <a:ea typeface="+mn-ea"/>
                <a:cs typeface="Arial" pitchFamily="34" charset="0"/>
              </a:defRPr>
            </a:lvl6pPr>
            <a:lvl7pPr marL="893740" marR="0" indent="0" algn="l"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7pPr>
            <a:lvl8pPr marL="719965" indent="-239989" algn="l" defTabSz="1219140" rtl="0" eaLnBrk="1" latinLnBrk="0" hangingPunct="1">
              <a:spcBef>
                <a:spcPts val="400"/>
              </a:spcBef>
              <a:spcAft>
                <a:spcPts val="0"/>
              </a:spcAft>
              <a:buFont typeface="Arial" pitchFamily="34" charset="0"/>
              <a:buChar char="•"/>
              <a:defRPr sz="2133" kern="1200">
                <a:solidFill>
                  <a:schemeClr val="tx1"/>
                </a:solidFill>
                <a:latin typeface="Arial" pitchFamily="34" charset="0"/>
                <a:ea typeface="+mn-ea"/>
                <a:cs typeface="Arial" pitchFamily="34" charset="0"/>
              </a:defRPr>
            </a:lvl8pPr>
            <a:lvl9pPr marL="718665" marR="0" indent="0" algn="l"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9pPr>
          </a:lstStyle>
          <a:p>
            <a:pPr marL="0" marR="0" lvl="0" indent="0" algn="ctr" defTabSz="121914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Agricultural statistics</a:t>
            </a:r>
          </a:p>
          <a:p>
            <a:pPr marL="227013" marR="0" lvl="0" indent="-227013" algn="l" defTabSz="457200" rtl="0" eaLnBrk="1" fontAlgn="auto" latinLnBrk="0" hangingPunct="1">
              <a:lnSpc>
                <a:spcPct val="115000"/>
              </a:lnSpc>
              <a:spcBef>
                <a:spcPts val="600"/>
              </a:spcBef>
              <a:spcAft>
                <a:spcPts val="6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1A5B3C"/>
                </a:solidFill>
                <a:effectLst/>
                <a:uLnTx/>
                <a:uFillTx/>
                <a:latin typeface="Arial" panose="020B0604020202020204"/>
                <a:ea typeface="+mn-ea"/>
                <a:cs typeface="Arial" pitchFamily="34" charset="0"/>
              </a:rPr>
              <a:t>9 mn.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agricultural holdings</a:t>
            </a:r>
          </a:p>
          <a:p>
            <a:pPr marL="227013" marR="0" lvl="0" indent="-227013" algn="l" defTabSz="457200" rtl="0" eaLnBrk="1" fontAlgn="auto" latinLnBrk="0" hangingPunct="1">
              <a:lnSpc>
                <a:spcPct val="115000"/>
              </a:lnSpc>
              <a:spcBef>
                <a:spcPts val="600"/>
              </a:spcBef>
              <a:spcAft>
                <a:spcPts val="6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1A5B3C"/>
                </a:solidFill>
                <a:effectLst/>
                <a:uLnTx/>
                <a:uFillTx/>
                <a:latin typeface="Arial" panose="020B0604020202020204"/>
                <a:ea typeface="+mn-ea"/>
                <a:cs typeface="Arial" pitchFamily="34" charset="0"/>
              </a:rPr>
              <a:t>14 mn.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people working in agriculture (27.5%)</a:t>
            </a:r>
          </a:p>
          <a:p>
            <a:pPr marL="227013" marR="0" lvl="0" indent="-227013" algn="l" defTabSz="1219140" rtl="0" eaLnBrk="1" fontAlgn="auto" latinLnBrk="0" hangingPunct="1">
              <a:lnSpc>
                <a:spcPct val="115000"/>
              </a:lnSpc>
              <a:spcBef>
                <a:spcPts val="600"/>
              </a:spcBef>
              <a:spcAft>
                <a:spcPts val="6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029676">
                    <a:lumMod val="75000"/>
                  </a:srgbClr>
                </a:solidFill>
                <a:effectLst/>
                <a:uLnTx/>
                <a:uFillTx/>
                <a:latin typeface="Arial" panose="020B0604020202020204"/>
                <a:ea typeface="+mn-ea"/>
                <a:cs typeface="Arial" pitchFamily="34" charset="0"/>
              </a:rPr>
              <a:t>80%</a:t>
            </a:r>
            <a:r>
              <a:rPr kumimoji="0" lang="en-US" sz="1600" b="1" i="0" u="none" strike="noStrike" kern="1200" cap="none" spc="0" normalizeH="0" baseline="0" noProof="0" dirty="0">
                <a:ln>
                  <a:noFill/>
                </a:ln>
                <a:solidFill>
                  <a:srgbClr val="029676">
                    <a:lumMod val="75000"/>
                  </a:srgbClr>
                </a:solidFill>
                <a:effectLst/>
                <a:uLnTx/>
                <a:uFillTx/>
                <a:latin typeface="Arial" panose="020B0604020202020204"/>
                <a:ea typeface="Roboto Light" panose="02000000000000000000" pitchFamily="2" charset="0"/>
                <a:cs typeface="Arial" pitchFamily="34" charset="0"/>
              </a:rPr>
              <a:t>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of farmers are smallholders</a:t>
            </a:r>
          </a:p>
          <a:p>
            <a:pPr marL="227013" marR="0" lvl="0" indent="-227013" algn="l" defTabSz="457200" rtl="0" eaLnBrk="1" fontAlgn="auto" latinLnBrk="0" hangingPunct="1">
              <a:lnSpc>
                <a:spcPct val="115000"/>
              </a:lnSpc>
              <a:spcBef>
                <a:spcPts val="600"/>
              </a:spcBef>
              <a:spcAft>
                <a:spcPts val="6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1A5B3C"/>
                </a:solidFill>
                <a:effectLst/>
                <a:uLnTx/>
                <a:uFillTx/>
                <a:latin typeface="Arial" panose="020B0604020202020204"/>
                <a:ea typeface="+mn-ea"/>
                <a:cs typeface="Arial" pitchFamily="34" charset="0"/>
              </a:rPr>
              <a:t>50%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of farmers are &gt;40 years</a:t>
            </a:r>
          </a:p>
          <a:p>
            <a:pPr marL="227013" marR="0" lvl="0" indent="-227013" algn="l" defTabSz="457200" rtl="0" eaLnBrk="1" fontAlgn="auto" latinLnBrk="0" hangingPunct="1">
              <a:lnSpc>
                <a:spcPct val="115000"/>
              </a:lnSpc>
              <a:spcBef>
                <a:spcPts val="600"/>
              </a:spcBef>
              <a:spcAft>
                <a:spcPts val="6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lang="en-US" dirty="0">
                <a:solidFill>
                  <a:srgbClr val="FF0000"/>
                </a:solidFill>
                <a:latin typeface="Arial" panose="020B0604020202020204"/>
                <a:ea typeface="Roboto Light" panose="02000000000000000000" pitchFamily="2" charset="0"/>
              </a:rPr>
              <a:t>Production 27-28 million ton of rice/year (equivalent of African continent production)</a:t>
            </a:r>
            <a:endParaRPr kumimoji="0" lang="en-US" sz="1600" b="0" i="0" u="none" strike="noStrike" kern="1200" cap="none" spc="0" normalizeH="0" baseline="0" noProof="0" dirty="0">
              <a:ln>
                <a:noFill/>
              </a:ln>
              <a:solidFill>
                <a:srgbClr val="FF0000"/>
              </a:solidFill>
              <a:effectLst/>
              <a:uLnTx/>
              <a:uFillTx/>
              <a:latin typeface="Arial" panose="020B0604020202020204"/>
              <a:ea typeface="Roboto Light" panose="02000000000000000000" pitchFamily="2" charset="0"/>
              <a:cs typeface="Arial" pitchFamily="34" charset="0"/>
            </a:endParaRPr>
          </a:p>
          <a:p>
            <a:pPr marR="0" lvl="0" algn="ctr" defTabSz="457200" rtl="0" eaLnBrk="1" fontAlgn="auto" latinLnBrk="0" hangingPunct="1">
              <a:lnSpc>
                <a:spcPct val="115000"/>
              </a:lnSpc>
              <a:spcBef>
                <a:spcPts val="600"/>
              </a:spcBef>
              <a:spcAft>
                <a:spcPts val="600"/>
              </a:spcAft>
              <a:buClrTx/>
              <a:buSzTx/>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endPar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endParaRPr>
          </a:p>
        </p:txBody>
      </p:sp>
      <p:sp>
        <p:nvSpPr>
          <p:cNvPr id="11" name="Text Placeholder 9">
            <a:extLst>
              <a:ext uri="{FF2B5EF4-FFF2-40B4-BE49-F238E27FC236}">
                <a16:creationId xmlns:a16="http://schemas.microsoft.com/office/drawing/2014/main" id="{C6CD2767-03C0-36C2-5937-EA8D97780B28}"/>
              </a:ext>
            </a:extLst>
          </p:cNvPr>
          <p:cNvSpPr txBox="1">
            <a:spLocks/>
          </p:cNvSpPr>
          <p:nvPr/>
        </p:nvSpPr>
        <p:spPr bwMode="gray">
          <a:xfrm>
            <a:off x="8738120" y="3728727"/>
            <a:ext cx="2921865" cy="2627623"/>
          </a:xfrm>
          <a:prstGeom prst="rect">
            <a:avLst/>
          </a:prstGeom>
        </p:spPr>
        <p:txBody>
          <a:bodyPr vert="horz" lIns="0" tIns="0" rIns="0" bIns="0" rtlCol="0" anchor="t" anchorCtr="0">
            <a:noAutofit/>
          </a:bodyPr>
          <a:lstStyle>
            <a:lvl1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1pPr>
            <a:lvl2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2pPr>
            <a:lvl3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3pPr>
            <a:lvl4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4pPr>
            <a:lvl5pPr marL="0" marR="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sz="1400" kern="1200">
                <a:solidFill>
                  <a:schemeClr val="bg2"/>
                </a:solidFill>
                <a:latin typeface="Montserrat" panose="00000500000000000000" pitchFamily="2" charset="0"/>
                <a:ea typeface="+mn-ea"/>
                <a:cs typeface="Arial" pitchFamily="34" charset="0"/>
              </a:defRPr>
            </a:lvl5pPr>
            <a:lvl6pPr marL="959952" marR="0" indent="-241289" algn="l" defTabSz="1219140" rtl="0" eaLnBrk="1" fontAlgn="auto" latinLnBrk="0" hangingPunct="1">
              <a:lnSpc>
                <a:spcPct val="100000"/>
              </a:lnSpc>
              <a:spcBef>
                <a:spcPts val="400"/>
              </a:spcBef>
              <a:spcAft>
                <a:spcPts val="0"/>
              </a:spcAft>
              <a:buClrTx/>
              <a:buSzTx/>
              <a:buFont typeface="Arial" panose="020B0604020202020204" pitchFamily="34" charset="0"/>
              <a:buChar char="•"/>
              <a:tabLst/>
              <a:defRPr sz="1600" kern="1200">
                <a:solidFill>
                  <a:schemeClr val="bg2"/>
                </a:solidFill>
                <a:latin typeface="Montserrat" panose="00000500000000000000" pitchFamily="2" charset="0"/>
                <a:ea typeface="+mn-ea"/>
                <a:cs typeface="Arial" pitchFamily="34" charset="0"/>
              </a:defRPr>
            </a:lvl6pPr>
            <a:lvl7pPr marL="893740" marR="0" indent="0" algn="l"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7pPr>
            <a:lvl8pPr marL="719965" indent="-239989" algn="l" defTabSz="1219140" rtl="0" eaLnBrk="1" latinLnBrk="0" hangingPunct="1">
              <a:spcBef>
                <a:spcPts val="400"/>
              </a:spcBef>
              <a:spcAft>
                <a:spcPts val="0"/>
              </a:spcAft>
              <a:buFont typeface="Arial" pitchFamily="34" charset="0"/>
              <a:buChar char="•"/>
              <a:defRPr sz="2133" kern="1200">
                <a:solidFill>
                  <a:schemeClr val="tx1"/>
                </a:solidFill>
                <a:latin typeface="Arial" pitchFamily="34" charset="0"/>
                <a:ea typeface="+mn-ea"/>
                <a:cs typeface="Arial" pitchFamily="34" charset="0"/>
              </a:defRPr>
            </a:lvl8pPr>
            <a:lvl9pPr marL="718665" marR="0" indent="0" algn="l" defTabSz="1219140" rtl="0" eaLnBrk="1" fontAlgn="auto" latinLnBrk="0" hangingPunct="1">
              <a:lnSpc>
                <a:spcPct val="100000"/>
              </a:lnSpc>
              <a:spcBef>
                <a:spcPts val="400"/>
              </a:spcBef>
              <a:spcAft>
                <a:spcPts val="0"/>
              </a:spcAft>
              <a:buClrTx/>
              <a:buSzTx/>
              <a:buFont typeface="Arial" panose="020B0604020202020204" pitchFamily="34" charset="0"/>
              <a:buNone/>
              <a:tabLst/>
              <a:defRPr sz="1600" kern="1200">
                <a:solidFill>
                  <a:schemeClr val="bg2"/>
                </a:solidFill>
                <a:latin typeface="Montserrat" panose="00000500000000000000" pitchFamily="2" charset="0"/>
                <a:ea typeface="+mn-ea"/>
                <a:cs typeface="Arial" pitchFamily="34" charset="0"/>
              </a:defRPr>
            </a:lvl9pPr>
          </a:lstStyle>
          <a:p>
            <a:pPr marL="0" marR="0" lvl="0" indent="0" algn="ctr" defTabSz="1219140" rtl="0" eaLnBrk="1" fontAlgn="auto" latinLnBrk="0" hangingPunct="1">
              <a:lnSpc>
                <a:spcPct val="100000"/>
              </a:lnSpc>
              <a:spcBef>
                <a:spcPts val="4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Arial" pitchFamily="34" charset="0"/>
              </a:rPr>
              <a:t>Exports</a:t>
            </a:r>
          </a:p>
          <a:p>
            <a:pPr marL="171450" marR="0" lvl="0" indent="-171450" algn="l" defTabSz="1219140" rtl="0" eaLnBrk="1" fontAlgn="auto" latinLnBrk="0" hangingPunct="1">
              <a:lnSpc>
                <a:spcPct val="115000"/>
              </a:lnSpc>
              <a:spcBef>
                <a:spcPts val="1200"/>
              </a:spcBef>
              <a:spcAft>
                <a:spcPts val="4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1A5B3C"/>
                </a:solidFill>
                <a:effectLst/>
                <a:uLnTx/>
                <a:uFillTx/>
                <a:latin typeface="Arial" panose="020B0604020202020204"/>
                <a:ea typeface="+mn-ea"/>
                <a:cs typeface="Arial" pitchFamily="34" charset="0"/>
              </a:rPr>
              <a:t>200%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increase in exports in the last 10 years</a:t>
            </a:r>
          </a:p>
          <a:p>
            <a:pPr marL="171450" marR="0" lvl="0" indent="-171450" algn="l" defTabSz="1219140" rtl="0" eaLnBrk="1" fontAlgn="auto" latinLnBrk="0" hangingPunct="1">
              <a:lnSpc>
                <a:spcPct val="115000"/>
              </a:lnSpc>
              <a:spcBef>
                <a:spcPts val="400"/>
              </a:spcBef>
              <a:spcAft>
                <a:spcPts val="4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1"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World leader </a:t>
            </a:r>
            <a:r>
              <a:rPr kumimoji="0" lang="en-US" sz="1600" b="0" i="0" u="none" strike="noStrike" kern="1200" cap="none" spc="0" normalizeH="0" baseline="0" noProof="0" dirty="0">
                <a:ln>
                  <a:noFill/>
                </a:ln>
                <a:solidFill>
                  <a:srgbClr val="212121"/>
                </a:solidFill>
                <a:effectLst/>
                <a:uLnTx/>
                <a:uFillTx/>
                <a:latin typeface="Arial" panose="020B0604020202020204"/>
                <a:ea typeface="Roboto Light" panose="02000000000000000000" pitchFamily="2" charset="0"/>
                <a:cs typeface="Arial" pitchFamily="34" charset="0"/>
              </a:rPr>
              <a:t>in exports of rice, coffee, rubber etc.</a:t>
            </a:r>
          </a:p>
          <a:p>
            <a:pPr marL="171450" marR="0" lvl="0" indent="-171450" algn="l" defTabSz="1219140" rtl="0" eaLnBrk="1" fontAlgn="auto" latinLnBrk="0" hangingPunct="1">
              <a:lnSpc>
                <a:spcPct val="115000"/>
              </a:lnSpc>
              <a:spcBef>
                <a:spcPts val="400"/>
              </a:spcBef>
              <a:spcAft>
                <a:spcPts val="400"/>
              </a:spcAft>
              <a:buClrTx/>
              <a:buSzTx/>
              <a:buFont typeface="Arial" panose="020B0604020202020204" pitchFamily="34" charset="0"/>
              <a:buChar cha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defRPr/>
            </a:pPr>
            <a:r>
              <a:rPr kumimoji="0" lang="en-US" sz="1600" b="0" i="0" u="none" strike="noStrike" kern="1200" cap="none" spc="0" normalizeH="0" baseline="0" noProof="0" dirty="0">
                <a:ln>
                  <a:noFill/>
                </a:ln>
                <a:solidFill>
                  <a:srgbClr val="FF0000"/>
                </a:solidFill>
                <a:effectLst/>
                <a:uLnTx/>
                <a:uFillTx/>
                <a:latin typeface="Arial" panose="020B0604020202020204"/>
                <a:ea typeface="Roboto Light" panose="02000000000000000000" pitchFamily="2" charset="0"/>
                <a:cs typeface="Arial" pitchFamily="34" charset="0"/>
              </a:rPr>
              <a:t>Export turnover (2024):       62.5 billion USD  </a:t>
            </a:r>
          </a:p>
        </p:txBody>
      </p:sp>
    </p:spTree>
    <p:extLst>
      <p:ext uri="{BB962C8B-B14F-4D97-AF65-F5344CB8AC3E}">
        <p14:creationId xmlns:p14="http://schemas.microsoft.com/office/powerpoint/2010/main" val="173893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4652" y="1579633"/>
            <a:ext cx="3152483" cy="307777"/>
          </a:xfrm>
          <a:prstGeom prst="rect">
            <a:avLst/>
          </a:prstGeom>
          <a:noFill/>
        </p:spPr>
        <p:txBody>
          <a:bodyPr wrap="square" rtlCol="0">
            <a:spAutoFit/>
          </a:bodyPr>
          <a:lstStyle/>
          <a:p>
            <a:r>
              <a:rPr lang="en-US" sz="1400" dirty="0"/>
              <a:t>Heavy reliance on inputs use</a:t>
            </a:r>
            <a:endParaRPr lang="en-GB" sz="1400" dirty="0"/>
          </a:p>
        </p:txBody>
      </p:sp>
      <p:grpSp>
        <p:nvGrpSpPr>
          <p:cNvPr id="13" name="Group 12"/>
          <p:cNvGrpSpPr/>
          <p:nvPr/>
        </p:nvGrpSpPr>
        <p:grpSpPr>
          <a:xfrm>
            <a:off x="4207691" y="1579633"/>
            <a:ext cx="3931521" cy="2791491"/>
            <a:chOff x="8852849" y="3177378"/>
            <a:chExt cx="3112238" cy="2605584"/>
          </a:xfrm>
        </p:grpSpPr>
        <p:pic>
          <p:nvPicPr>
            <p:cNvPr id="6" name="Picture 5" descr="C:\Users\Felicitas Roehrig\Google Drive\CSA Country Profiles\CSA Country Profiles FAO_DA_others 2016\C8_Vietnam\C8_Vietnam Infographics\Productivity_Indicators-01.tif"/>
            <p:cNvPicPr/>
            <p:nvPr/>
          </p:nvPicPr>
          <p:blipFill rotWithShape="1">
            <a:blip r:embed="rId3" cstate="print">
              <a:extLst>
                <a:ext uri="{28A0092B-C50C-407E-A947-70E740481C1C}">
                  <a14:useLocalDpi xmlns:a14="http://schemas.microsoft.com/office/drawing/2010/main" val="0"/>
                </a:ext>
              </a:extLst>
            </a:blip>
            <a:srcRect l="-1" r="246" b="53778"/>
            <a:stretch/>
          </p:blipFill>
          <p:spPr bwMode="auto">
            <a:xfrm>
              <a:off x="8852849" y="3377567"/>
              <a:ext cx="3112238" cy="2405395"/>
            </a:xfrm>
            <a:prstGeom prst="rect">
              <a:avLst/>
            </a:prstGeom>
            <a:noFill/>
            <a:ln>
              <a:noFill/>
            </a:ln>
          </p:spPr>
        </p:pic>
        <p:sp>
          <p:nvSpPr>
            <p:cNvPr id="11" name="TextBox 10"/>
            <p:cNvSpPr txBox="1"/>
            <p:nvPr/>
          </p:nvSpPr>
          <p:spPr>
            <a:xfrm>
              <a:off x="9239611" y="3177378"/>
              <a:ext cx="2338714" cy="287280"/>
            </a:xfrm>
            <a:prstGeom prst="rect">
              <a:avLst/>
            </a:prstGeom>
            <a:noFill/>
          </p:spPr>
          <p:txBody>
            <a:bodyPr wrap="square" rtlCol="0">
              <a:spAutoFit/>
            </a:bodyPr>
            <a:lstStyle/>
            <a:p>
              <a:r>
                <a:rPr lang="en-US" sz="1400" dirty="0"/>
                <a:t>High demand for water resources</a:t>
              </a:r>
              <a:endParaRPr lang="en-GB" sz="1400" dirty="0"/>
            </a:p>
          </p:txBody>
        </p:sp>
      </p:grpSp>
      <p:grpSp>
        <p:nvGrpSpPr>
          <p:cNvPr id="14" name="Group 13"/>
          <p:cNvGrpSpPr/>
          <p:nvPr/>
        </p:nvGrpSpPr>
        <p:grpSpPr>
          <a:xfrm>
            <a:off x="841966" y="1980554"/>
            <a:ext cx="3260902" cy="2483714"/>
            <a:chOff x="5329300" y="2520778"/>
            <a:chExt cx="3417038" cy="3012701"/>
          </a:xfrm>
        </p:grpSpPr>
        <p:pic>
          <p:nvPicPr>
            <p:cNvPr id="8" name="Picture 7" descr="C:\Users\Felicitas Roehrig\Google Drive\CSA Country Profiles\CSA Country Profiles FAO_DA_others 2016\C8_Vietnam\C8_Vietnam Infographics\Productivity_Indicators-01.tif"/>
            <p:cNvPicPr/>
            <p:nvPr/>
          </p:nvPicPr>
          <p:blipFill rotWithShape="1">
            <a:blip r:embed="rId3" cstate="print">
              <a:extLst>
                <a:ext uri="{28A0092B-C50C-407E-A947-70E740481C1C}">
                  <a14:useLocalDpi xmlns:a14="http://schemas.microsoft.com/office/drawing/2010/main" val="0"/>
                </a:ext>
              </a:extLst>
            </a:blip>
            <a:srcRect t="60206" r="92"/>
            <a:stretch/>
          </p:blipFill>
          <p:spPr bwMode="auto">
            <a:xfrm>
              <a:off x="5329300" y="3106920"/>
              <a:ext cx="3417038" cy="2426559"/>
            </a:xfrm>
            <a:prstGeom prst="rect">
              <a:avLst/>
            </a:prstGeom>
            <a:noFill/>
            <a:ln>
              <a:noFill/>
            </a:ln>
          </p:spPr>
        </p:pic>
        <p:sp>
          <p:nvSpPr>
            <p:cNvPr id="5" name="Rectangle 4"/>
            <p:cNvSpPr/>
            <p:nvPr/>
          </p:nvSpPr>
          <p:spPr>
            <a:xfrm>
              <a:off x="5568778" y="2520778"/>
              <a:ext cx="3177560" cy="2899719"/>
            </a:xfrm>
            <a:prstGeom prst="rect">
              <a:avLst/>
            </a:prstGeom>
            <a:noFill/>
            <a:ln>
              <a:solidFill>
                <a:srgbClr val="BB3A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extBox 1">
            <a:extLst>
              <a:ext uri="{FF2B5EF4-FFF2-40B4-BE49-F238E27FC236}">
                <a16:creationId xmlns:a16="http://schemas.microsoft.com/office/drawing/2014/main" id="{878A81F7-8F03-7FC2-D571-26186BE2F296}"/>
              </a:ext>
            </a:extLst>
          </p:cNvPr>
          <p:cNvSpPr txBox="1"/>
          <p:nvPr/>
        </p:nvSpPr>
        <p:spPr>
          <a:xfrm>
            <a:off x="991402" y="380010"/>
            <a:ext cx="10183279" cy="461665"/>
          </a:xfrm>
          <a:prstGeom prst="rect">
            <a:avLst/>
          </a:prstGeom>
          <a:noFill/>
        </p:spPr>
        <p:txBody>
          <a:bodyPr wrap="square" rtlCol="0">
            <a:spAutoFit/>
          </a:bodyPr>
          <a:lstStyle/>
          <a:p>
            <a:r>
              <a:rPr lang="en-VN" sz="2400" b="1" dirty="0">
                <a:solidFill>
                  <a:srgbClr val="C00000"/>
                </a:solidFill>
              </a:rPr>
              <a:t>Impact of intensive agriculture on ecosystem and enviroment in Vietnam</a:t>
            </a:r>
          </a:p>
        </p:txBody>
      </p:sp>
      <p:pic>
        <p:nvPicPr>
          <p:cNvPr id="7" name="Picture 6" descr="C:\Users\nnguyen\Downloads\GHG emissions-01.tif">
            <a:extLst>
              <a:ext uri="{FF2B5EF4-FFF2-40B4-BE49-F238E27FC236}">
                <a16:creationId xmlns:a16="http://schemas.microsoft.com/office/drawing/2014/main" id="{DD8D79DA-12A4-2FB1-65FD-8923ACDFD8BF}"/>
              </a:ext>
            </a:extLst>
          </p:cNvPr>
          <p:cNvPicPr/>
          <p:nvPr/>
        </p:nvPicPr>
        <p:blipFill rotWithShape="1">
          <a:blip r:embed="rId4" cstate="print">
            <a:extLst>
              <a:ext uri="{28A0092B-C50C-407E-A947-70E740481C1C}">
                <a14:useLocalDpi xmlns:a14="http://schemas.microsoft.com/office/drawing/2010/main" val="0"/>
              </a:ext>
            </a:extLst>
          </a:blip>
          <a:srcRect l="1" t="28262" r="-4676" b="47654"/>
          <a:stretch/>
        </p:blipFill>
        <p:spPr bwMode="auto">
          <a:xfrm>
            <a:off x="7974866" y="1484415"/>
            <a:ext cx="4217133" cy="3222339"/>
          </a:xfrm>
          <a:prstGeom prst="rect">
            <a:avLst/>
          </a:prstGeom>
          <a:noFill/>
          <a:ln>
            <a:noFill/>
          </a:ln>
        </p:spPr>
      </p:pic>
      <p:sp>
        <p:nvSpPr>
          <p:cNvPr id="12" name="TextBox 11">
            <a:extLst>
              <a:ext uri="{FF2B5EF4-FFF2-40B4-BE49-F238E27FC236}">
                <a16:creationId xmlns:a16="http://schemas.microsoft.com/office/drawing/2014/main" id="{6B87FF9B-8299-2436-04AB-49FB362D37F1}"/>
              </a:ext>
            </a:extLst>
          </p:cNvPr>
          <p:cNvSpPr txBox="1"/>
          <p:nvPr/>
        </p:nvSpPr>
        <p:spPr>
          <a:xfrm>
            <a:off x="1223158" y="5093701"/>
            <a:ext cx="9452459" cy="1200329"/>
          </a:xfrm>
          <a:prstGeom prst="rect">
            <a:avLst/>
          </a:prstGeom>
          <a:noFill/>
        </p:spPr>
        <p:txBody>
          <a:bodyPr wrap="none" rtlCol="0">
            <a:spAutoFit/>
          </a:bodyPr>
          <a:lstStyle/>
          <a:p>
            <a:pPr marL="285750" indent="-285750">
              <a:buFont typeface="Arial" panose="020B0604020202020204" pitchFamily="34" charset="0"/>
              <a:buChar char="•"/>
            </a:pPr>
            <a:r>
              <a:rPr lang="en-VN" sz="2400" dirty="0">
                <a:solidFill>
                  <a:srgbClr val="C00000"/>
                </a:solidFill>
              </a:rPr>
              <a:t>Low level of ecosystem health, soil health, water resource </a:t>
            </a:r>
            <a:r>
              <a:rPr lang="en-VN" sz="2400">
                <a:solidFill>
                  <a:srgbClr val="C00000"/>
                </a:solidFill>
              </a:rPr>
              <a:t>security…</a:t>
            </a:r>
            <a:endParaRPr lang="fr-FR" sz="2400" dirty="0">
              <a:solidFill>
                <a:srgbClr val="C00000"/>
              </a:solidFill>
            </a:endParaRPr>
          </a:p>
          <a:p>
            <a:pPr marL="285750" indent="-285750">
              <a:buFont typeface="Arial" panose="020B0604020202020204" pitchFamily="34" charset="0"/>
              <a:buChar char="•"/>
            </a:pPr>
            <a:r>
              <a:rPr lang="fr-FR" sz="2400" dirty="0">
                <a:solidFill>
                  <a:srgbClr val="C00000"/>
                </a:solidFill>
              </a:rPr>
              <a:t>Low </a:t>
            </a:r>
            <a:r>
              <a:rPr lang="fr-FR" sz="2400" dirty="0" err="1">
                <a:solidFill>
                  <a:srgbClr val="C00000"/>
                </a:solidFill>
              </a:rPr>
              <a:t>level</a:t>
            </a:r>
            <a:r>
              <a:rPr lang="fr-FR" sz="2400" dirty="0">
                <a:solidFill>
                  <a:srgbClr val="C00000"/>
                </a:solidFill>
              </a:rPr>
              <a:t> of </a:t>
            </a:r>
            <a:r>
              <a:rPr lang="fr-FR" sz="2400" dirty="0" err="1">
                <a:solidFill>
                  <a:srgbClr val="C00000"/>
                </a:solidFill>
              </a:rPr>
              <a:t>integration</a:t>
            </a:r>
            <a:r>
              <a:rPr lang="fr-FR" sz="2400" dirty="0">
                <a:solidFill>
                  <a:srgbClr val="C00000"/>
                </a:solidFill>
              </a:rPr>
              <a:t> at </a:t>
            </a:r>
            <a:r>
              <a:rPr lang="fr-FR" sz="2400" dirty="0" err="1">
                <a:solidFill>
                  <a:srgbClr val="C00000"/>
                </a:solidFill>
              </a:rPr>
              <a:t>landscape</a:t>
            </a:r>
            <a:r>
              <a:rPr lang="fr-FR" sz="2400" dirty="0">
                <a:solidFill>
                  <a:srgbClr val="C00000"/>
                </a:solidFill>
              </a:rPr>
              <a:t> </a:t>
            </a:r>
            <a:r>
              <a:rPr lang="fr-FR" sz="2400" dirty="0" err="1">
                <a:solidFill>
                  <a:srgbClr val="C00000"/>
                </a:solidFill>
              </a:rPr>
              <a:t>level</a:t>
            </a:r>
            <a:endParaRPr lang="en-VN" sz="2400" dirty="0">
              <a:solidFill>
                <a:srgbClr val="C00000"/>
              </a:solidFill>
            </a:endParaRPr>
          </a:p>
          <a:p>
            <a:pPr marL="285750" indent="-285750">
              <a:buFont typeface="Arial" panose="020B0604020202020204" pitchFamily="34" charset="0"/>
              <a:buChar char="•"/>
            </a:pPr>
            <a:r>
              <a:rPr lang="en-VN" sz="2400" dirty="0">
                <a:solidFill>
                  <a:srgbClr val="C00000"/>
                </a:solidFill>
              </a:rPr>
              <a:t>Challenges of  Nutrition and Safe food</a:t>
            </a:r>
          </a:p>
        </p:txBody>
      </p:sp>
    </p:spTree>
    <p:extLst>
      <p:ext uri="{BB962C8B-B14F-4D97-AF65-F5344CB8AC3E}">
        <p14:creationId xmlns:p14="http://schemas.microsoft.com/office/powerpoint/2010/main" val="2036611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B2BD43-9824-2945-10F0-2B62F8FB1178}"/>
              </a:ext>
            </a:extLst>
          </p:cNvPr>
          <p:cNvSpPr>
            <a:spLocks noGrp="1"/>
          </p:cNvSpPr>
          <p:nvPr>
            <p:ph type="title"/>
          </p:nvPr>
        </p:nvSpPr>
        <p:spPr>
          <a:xfrm>
            <a:off x="838201" y="345810"/>
            <a:ext cx="5120561" cy="1325563"/>
          </a:xfrm>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solidFill>
                <a:effectLst/>
                <a:uLnTx/>
                <a:uFillTx/>
                <a:latin typeface="Arial" panose="020B0604020202020204"/>
                <a:ea typeface="+mn-ea"/>
                <a:cs typeface="+mn-cs"/>
              </a:rPr>
              <a:t>Strategy for sustainable </a:t>
            </a:r>
            <a:r>
              <a:rPr kumimoji="0" lang="en-US" sz="2800" b="1" i="0" u="none" strike="noStrike" kern="1200" cap="none" spc="0" normalizeH="0" baseline="0" noProof="0" dirty="0" err="1">
                <a:ln>
                  <a:noFill/>
                </a:ln>
                <a:solidFill>
                  <a:schemeClr val="accent1"/>
                </a:solidFill>
                <a:effectLst/>
                <a:uLnTx/>
                <a:uFillTx/>
                <a:latin typeface="Arial" panose="020B0604020202020204"/>
                <a:ea typeface="+mn-ea"/>
                <a:cs typeface="+mn-cs"/>
              </a:rPr>
              <a:t>Agr</a:t>
            </a:r>
            <a:r>
              <a:rPr kumimoji="0" lang="en-US" sz="2800" b="1" i="0" u="none" strike="noStrike" kern="1200" cap="none" spc="0" normalizeH="0" baseline="0" noProof="0" dirty="0">
                <a:ln>
                  <a:noFill/>
                </a:ln>
                <a:solidFill>
                  <a:schemeClr val="accent1"/>
                </a:solidFill>
                <a:effectLst/>
                <a:uLnTx/>
                <a:uFillTx/>
                <a:latin typeface="Arial" panose="020B0604020202020204"/>
                <a:ea typeface="+mn-ea"/>
                <a:cs typeface="+mn-cs"/>
              </a:rPr>
              <a:t>. and RD for the 2021-2030, vision 2050 (2021)</a:t>
            </a:r>
          </a:p>
        </p:txBody>
      </p:sp>
      <p:sp>
        <p:nvSpPr>
          <p:cNvPr id="2" name="Content Placeholder 1">
            <a:extLst>
              <a:ext uri="{FF2B5EF4-FFF2-40B4-BE49-F238E27FC236}">
                <a16:creationId xmlns:a16="http://schemas.microsoft.com/office/drawing/2014/main" id="{453FE01D-0A1E-F9C6-22E6-63359F1A7735}"/>
              </a:ext>
            </a:extLst>
          </p:cNvPr>
          <p:cNvSpPr>
            <a:spLocks noGrp="1"/>
          </p:cNvSpPr>
          <p:nvPr>
            <p:ph idx="1"/>
          </p:nvPr>
        </p:nvSpPr>
        <p:spPr>
          <a:xfrm>
            <a:off x="823942" y="2286516"/>
            <a:ext cx="5437665" cy="4434958"/>
          </a:xfrm>
        </p:spPr>
        <p:txBody>
          <a:bodyPr vert="horz" lIns="91440" tIns="45720" rIns="91440" bIns="45720" rtlCol="0">
            <a:normAutofit fontScale="85000" lnSpcReduction="20000"/>
          </a:bodyPr>
          <a:lstStyle/>
          <a:p>
            <a:pPr marL="304815" marR="0" lvl="0" indent="-304815" algn="l" defTabSz="914400" rtl="0" eaLnBrk="1" fontAlgn="auto" latinLnBrk="0" hangingPunct="1">
              <a:lnSpc>
                <a:spcPct val="90000"/>
              </a:lnSpc>
              <a:spcBef>
                <a:spcPts val="1600"/>
              </a:spcBef>
              <a:spcAft>
                <a:spcPts val="0"/>
              </a:spcAft>
              <a:buClrTx/>
              <a:buSzTx/>
              <a:buFont typeface="Arial" panose="020B0604020202020204" pitchFamily="34" charset="0"/>
              <a:buChar char="•"/>
              <a:tabLst/>
              <a:defRPr/>
            </a:pPr>
            <a:r>
              <a:rPr lang="en-US" dirty="0">
                <a:solidFill>
                  <a:srgbClr val="333333"/>
                </a:solidFill>
                <a:latin typeface="Arial" panose="020B0604020202020204"/>
              </a:rPr>
              <a:t>Sustainable agricultural development: economic, social, environmental</a:t>
            </a:r>
            <a:endParaRPr kumimoji="0" lang="en-US" sz="2400" b="0" i="0" u="none" strike="noStrike" kern="1200" cap="none" spc="0" normalizeH="0" baseline="0" noProof="0" dirty="0">
              <a:ln>
                <a:noFill/>
              </a:ln>
              <a:solidFill>
                <a:srgbClr val="333333"/>
              </a:solidFill>
              <a:effectLst/>
              <a:uLnTx/>
              <a:uFillTx/>
              <a:latin typeface="Arial" panose="020B0604020202020204"/>
              <a:ea typeface="+mn-ea"/>
              <a:cs typeface="+mn-cs"/>
            </a:endParaRPr>
          </a:p>
          <a:p>
            <a:pPr marL="304815" marR="0" lvl="0" indent="-304815" algn="l" defTabSz="914400" rtl="0" eaLnBrk="1" fontAlgn="auto" latinLnBrk="0" hangingPunct="1">
              <a:lnSpc>
                <a:spcPct val="90000"/>
              </a:lnSpc>
              <a:spcBef>
                <a:spcPts val="1600"/>
              </a:spcBef>
              <a:spcAft>
                <a:spcPts val="0"/>
              </a:spcAft>
              <a:buClrTx/>
              <a:buSzTx/>
              <a:buFont typeface="Arial" panose="020B0604020202020204" pitchFamily="34" charset="0"/>
              <a:buChar char="•"/>
              <a:tabLst/>
              <a:defRPr/>
            </a:pPr>
            <a:r>
              <a:rPr lang="en-GB" dirty="0">
                <a:solidFill>
                  <a:srgbClr val="333333"/>
                </a:solidFill>
                <a:latin typeface="Arial" panose="020B0604020202020204"/>
              </a:rPr>
              <a:t>Shift in mindset: </a:t>
            </a:r>
            <a:r>
              <a:rPr kumimoji="0" lang="en-GB" sz="2400" b="0" i="0" u="none" strike="noStrike" kern="1200" cap="none" spc="0" normalizeH="0" baseline="0" noProof="0" dirty="0">
                <a:ln>
                  <a:noFill/>
                </a:ln>
                <a:solidFill>
                  <a:srgbClr val="333333"/>
                </a:solidFill>
                <a:effectLst/>
                <a:uLnTx/>
                <a:uFillTx/>
                <a:latin typeface="Arial" panose="020B0604020202020204"/>
                <a:ea typeface="+mn-ea"/>
                <a:cs typeface="+mn-cs"/>
              </a:rPr>
              <a:t>from "agricultural production" to "agriculture-based economy“</a:t>
            </a:r>
          </a:p>
          <a:p>
            <a:pPr marL="304815" marR="0" lvl="0" indent="-304815" algn="l" defTabSz="914400" rtl="0" eaLnBrk="1" fontAlgn="auto" latinLnBrk="0" hangingPunct="1">
              <a:lnSpc>
                <a:spcPct val="90000"/>
              </a:lnSpc>
              <a:spcBef>
                <a:spcPts val="1600"/>
              </a:spcBef>
              <a:spcAft>
                <a:spcPts val="0"/>
              </a:spcAft>
              <a:buClrTx/>
              <a:buSzTx/>
              <a:buFont typeface="Arial" panose="020B0604020202020204" pitchFamily="34" charset="0"/>
              <a:buChar char="•"/>
              <a:tabLst/>
              <a:defRPr/>
            </a:pPr>
            <a:r>
              <a:rPr lang="en-US" sz="2400" dirty="0">
                <a:solidFill>
                  <a:srgbClr val="333333"/>
                </a:solidFill>
                <a:latin typeface="Arial" panose="020B0604020202020204"/>
              </a:rPr>
              <a:t>P</a:t>
            </a:r>
            <a:r>
              <a:rPr kumimoji="0" lang="en-US" sz="2400" b="0" i="0" u="none" strike="noStrike" kern="1200" cap="none" spc="0" normalizeH="0" baseline="0" noProof="0" dirty="0" err="1">
                <a:ln>
                  <a:noFill/>
                </a:ln>
                <a:solidFill>
                  <a:srgbClr val="333333"/>
                </a:solidFill>
                <a:effectLst/>
                <a:uLnTx/>
                <a:uFillTx/>
                <a:latin typeface="Arial" panose="020B0604020202020204"/>
                <a:ea typeface="+mn-ea"/>
                <a:cs typeface="+mn-cs"/>
              </a:rPr>
              <a:t>romote</a:t>
            </a:r>
            <a:r>
              <a:rPr kumimoji="0" lang="en-US" sz="2400" b="0" i="0" u="none" strike="noStrike" kern="1200" cap="none" spc="0" normalizeH="0" baseline="0" noProof="0" dirty="0">
                <a:ln>
                  <a:noFill/>
                </a:ln>
                <a:solidFill>
                  <a:srgbClr val="333333"/>
                </a:solidFill>
                <a:effectLst/>
                <a:uLnTx/>
                <a:uFillTx/>
                <a:latin typeface="Arial" panose="020B0604020202020204"/>
                <a:ea typeface="+mn-ea"/>
                <a:cs typeface="+mn-cs"/>
              </a:rPr>
              <a:t> the development of agriculture and rural economy associated with new rural development based on </a:t>
            </a:r>
            <a:r>
              <a:rPr kumimoji="0" lang="en-US" sz="2400" b="1" i="0" u="none" strike="noStrike" kern="1200" cap="none" spc="0" normalizeH="0" baseline="0" noProof="0" dirty="0">
                <a:ln>
                  <a:noFill/>
                </a:ln>
                <a:solidFill>
                  <a:prstClr val="black"/>
                </a:solidFill>
                <a:effectLst/>
                <a:uLnTx/>
                <a:uFillTx/>
                <a:latin typeface="Arial" panose="020B0604020202020204"/>
                <a:ea typeface="+mn-ea"/>
                <a:cs typeface="+mn-cs"/>
              </a:rPr>
              <a:t>AGROECOLOGY</a:t>
            </a:r>
            <a:r>
              <a:rPr kumimoji="0" lang="en-US" sz="2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2400" b="0" i="0" u="none" strike="noStrike" kern="1200" cap="none" spc="0" normalizeH="0" baseline="0" noProof="0" dirty="0">
                <a:ln>
                  <a:noFill/>
                </a:ln>
                <a:solidFill>
                  <a:srgbClr val="333333"/>
                </a:solidFill>
                <a:effectLst/>
                <a:uLnTx/>
                <a:uFillTx/>
                <a:latin typeface="Arial" panose="020B0604020202020204"/>
                <a:ea typeface="+mn-ea"/>
                <a:cs typeface="+mn-cs"/>
              </a:rPr>
              <a:t>of high efficiency, modern rural areas and civilized farmers</a:t>
            </a:r>
          </a:p>
          <a:p>
            <a:pPr marL="304815" marR="0" lvl="0" indent="-304815" algn="l" defTabSz="914400" rtl="0" eaLnBrk="1" fontAlgn="auto" latinLnBrk="0" hangingPunct="1">
              <a:lnSpc>
                <a:spcPct val="90000"/>
              </a:lnSpc>
              <a:spcBef>
                <a:spcPts val="16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333333"/>
                </a:solidFill>
                <a:effectLst/>
                <a:uLnTx/>
                <a:uFillTx/>
                <a:latin typeface="Arial" panose="020B0604020202020204"/>
                <a:ea typeface="+mn-ea"/>
                <a:cs typeface="+mn-cs"/>
              </a:rPr>
              <a:t>Develop </a:t>
            </a:r>
            <a:r>
              <a:rPr kumimoji="0" lang="en-GB" sz="2400" b="1" i="0" u="none" strike="noStrike" kern="1200" cap="none" spc="0" normalizeH="0" baseline="0" noProof="0" dirty="0">
                <a:ln>
                  <a:noFill/>
                </a:ln>
                <a:solidFill>
                  <a:srgbClr val="333333"/>
                </a:solidFill>
                <a:effectLst/>
                <a:uLnTx/>
                <a:uFillTx/>
                <a:latin typeface="Arial" panose="020B0604020202020204"/>
                <a:ea typeface="+mn-ea"/>
                <a:cs typeface="+mn-cs"/>
              </a:rPr>
              <a:t>agroecology, organic agriculture, circular agriculture, low carbon emissions agriculture, environmentally friendly, and adaptive to climate change</a:t>
            </a:r>
            <a:endParaRPr kumimoji="0" lang="en-US" sz="24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7" name="Picture 6" descr="A tractor in a field&#10;&#10;Description automatically generated">
            <a:extLst>
              <a:ext uri="{FF2B5EF4-FFF2-40B4-BE49-F238E27FC236}">
                <a16:creationId xmlns:a16="http://schemas.microsoft.com/office/drawing/2014/main" id="{3B516F16-3EEE-6B35-7461-E3FEDA4AE193}"/>
              </a:ext>
            </a:extLst>
          </p:cNvPr>
          <p:cNvPicPr>
            <a:picLocks noChangeAspect="1"/>
          </p:cNvPicPr>
          <p:nvPr/>
        </p:nvPicPr>
        <p:blipFill rotWithShape="1">
          <a:blip r:embed="rId2"/>
          <a:srcRect t="3740"/>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8" name="Picture 7" descr="A person in a greenhouse with a hat&#10;&#10;Description automatically generated with medium confidence">
            <a:extLst>
              <a:ext uri="{FF2B5EF4-FFF2-40B4-BE49-F238E27FC236}">
                <a16:creationId xmlns:a16="http://schemas.microsoft.com/office/drawing/2014/main" id="{B13B9BC6-3118-2D28-9D2A-68436A497660}"/>
              </a:ext>
            </a:extLst>
          </p:cNvPr>
          <p:cNvPicPr>
            <a:picLocks noChangeAspect="1"/>
          </p:cNvPicPr>
          <p:nvPr/>
        </p:nvPicPr>
        <p:blipFill rotWithShape="1">
          <a:blip r:embed="rId3"/>
          <a:srcRect l="3381" r="18762" b="2"/>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
        <p:nvSpPr>
          <p:cNvPr id="5" name="Slide Number Placeholder 4">
            <a:extLst>
              <a:ext uri="{FF2B5EF4-FFF2-40B4-BE49-F238E27FC236}">
                <a16:creationId xmlns:a16="http://schemas.microsoft.com/office/drawing/2014/main" id="{CD5093CE-C1FB-D59F-19C7-A7A19AD0CBC8}"/>
              </a:ext>
            </a:extLst>
          </p:cNvPr>
          <p:cNvSpPr>
            <a:spLocks noGrp="1"/>
          </p:cNvSpPr>
          <p:nvPr>
            <p:ph type="sldNum" sz="quarter" idx="12"/>
          </p:nvPr>
        </p:nvSpPr>
        <p:spPr>
          <a:xfrm>
            <a:off x="8610600" y="6356349"/>
            <a:ext cx="2743200" cy="365125"/>
          </a:xfrm>
        </p:spPr>
        <p:txBody>
          <a:bodyPr vert="horz" lIns="91440" tIns="45720" rIns="91440" bIns="45720" rtlCol="0" anchor="ctr">
            <a:normAutofit/>
          </a:bodyPr>
          <a:lstStyle/>
          <a:p>
            <a:pPr>
              <a:spcAft>
                <a:spcPts val="600"/>
              </a:spcAft>
            </a:pPr>
            <a:fld id="{6E51C780-7DB5-4CCE-8F2B-6603DC284F45}" type="slidenum">
              <a:rPr lang="en-US">
                <a:solidFill>
                  <a:srgbClr val="FFFFFF"/>
                </a:solidFill>
              </a:rPr>
              <a:pPr>
                <a:spcAft>
                  <a:spcPts val="600"/>
                </a:spcAft>
              </a:pPr>
              <a:t>4</a:t>
            </a:fld>
            <a:endParaRPr lang="en-US">
              <a:solidFill>
                <a:srgbClr val="FFFFFF"/>
              </a:solidFill>
            </a:endParaRPr>
          </a:p>
        </p:txBody>
      </p:sp>
    </p:spTree>
    <p:extLst>
      <p:ext uri="{BB962C8B-B14F-4D97-AF65-F5344CB8AC3E}">
        <p14:creationId xmlns:p14="http://schemas.microsoft.com/office/powerpoint/2010/main" val="2812476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0269CF-D9FA-9B6E-2F8C-A0EEBEE7EB4C}"/>
              </a:ext>
            </a:extLst>
          </p:cNvPr>
          <p:cNvSpPr>
            <a:spLocks noGrp="1"/>
          </p:cNvSpPr>
          <p:nvPr>
            <p:ph type="title"/>
          </p:nvPr>
        </p:nvSpPr>
        <p:spPr>
          <a:xfrm>
            <a:off x="838200" y="98651"/>
            <a:ext cx="10515600" cy="1325563"/>
          </a:xfrm>
        </p:spPr>
        <p:txBody>
          <a:bodyPr>
            <a:normAutofit/>
          </a:bodyPr>
          <a:lstStyle/>
          <a:p>
            <a:r>
              <a:rPr lang="en-US" dirty="0"/>
              <a:t>Policies supporting agroecological transition</a:t>
            </a:r>
          </a:p>
        </p:txBody>
      </p:sp>
      <p:sp>
        <p:nvSpPr>
          <p:cNvPr id="5" name="Slide Number Placeholder 4">
            <a:extLst>
              <a:ext uri="{FF2B5EF4-FFF2-40B4-BE49-F238E27FC236}">
                <a16:creationId xmlns:a16="http://schemas.microsoft.com/office/drawing/2014/main" id="{B20CA24A-7706-698B-079C-2F4814E77405}"/>
              </a:ext>
            </a:extLst>
          </p:cNvPr>
          <p:cNvSpPr>
            <a:spLocks noGrp="1"/>
          </p:cNvSpPr>
          <p:nvPr>
            <p:ph type="sldNum" sz="quarter" idx="12"/>
          </p:nvPr>
        </p:nvSpPr>
        <p:spPr/>
        <p:txBody>
          <a:bodyPr/>
          <a:lstStyle/>
          <a:p>
            <a:fld id="{6E51C780-7DB5-4CCE-8F2B-6603DC284F45}" type="slidenum">
              <a:rPr lang="en-US" smtClean="0"/>
              <a:t>5</a:t>
            </a:fld>
            <a:endParaRPr lang="en-US" dirty="0"/>
          </a:p>
        </p:txBody>
      </p:sp>
      <p:sp>
        <p:nvSpPr>
          <p:cNvPr id="9" name="Content Placeholder 8">
            <a:extLst>
              <a:ext uri="{FF2B5EF4-FFF2-40B4-BE49-F238E27FC236}">
                <a16:creationId xmlns:a16="http://schemas.microsoft.com/office/drawing/2014/main" id="{D9D15EB7-DBA9-A0F2-13B4-0FB5375877EB}"/>
              </a:ext>
            </a:extLst>
          </p:cNvPr>
          <p:cNvSpPr>
            <a:spLocks noGrp="1"/>
          </p:cNvSpPr>
          <p:nvPr>
            <p:ph idx="1"/>
          </p:nvPr>
        </p:nvSpPr>
        <p:spPr>
          <a:xfrm>
            <a:off x="838200" y="1371221"/>
            <a:ext cx="5434584" cy="654330"/>
          </a:xfrm>
        </p:spPr>
        <p:txBody>
          <a:bodyPr/>
          <a:lstStyle/>
          <a:p>
            <a:r>
              <a:rPr lang="en-GB" sz="2000" dirty="0"/>
              <a:t>Decree on Organic agriculture</a:t>
            </a:r>
            <a:r>
              <a:rPr lang="en-US" sz="1800" dirty="0">
                <a:solidFill>
                  <a:prstClr val="black"/>
                </a:solidFill>
                <a:latin typeface="Arial" panose="020B0604020202020204"/>
              </a:rPr>
              <a:t> (2018), </a:t>
            </a:r>
            <a:r>
              <a:rPr lang="en-US" sz="1800" dirty="0" err="1">
                <a:solidFill>
                  <a:prstClr val="black"/>
                </a:solidFill>
                <a:latin typeface="Arial" panose="020B0604020202020204"/>
              </a:rPr>
              <a:t>VietGAP</a:t>
            </a:r>
            <a:r>
              <a:rPr lang="en-US" sz="1800" dirty="0">
                <a:solidFill>
                  <a:prstClr val="black"/>
                </a:solidFill>
                <a:latin typeface="Arial" panose="020B0604020202020204"/>
              </a:rPr>
              <a:t>…</a:t>
            </a:r>
            <a:endParaRPr lang="en-GB" sz="2000" dirty="0"/>
          </a:p>
        </p:txBody>
      </p:sp>
      <p:pic>
        <p:nvPicPr>
          <p:cNvPr id="6" name="Picture 5">
            <a:extLst>
              <a:ext uri="{FF2B5EF4-FFF2-40B4-BE49-F238E27FC236}">
                <a16:creationId xmlns:a16="http://schemas.microsoft.com/office/drawing/2014/main" id="{E46F0B6B-E48C-C718-629A-9FD2E90A9571}"/>
              </a:ext>
            </a:extLst>
          </p:cNvPr>
          <p:cNvPicPr>
            <a:picLocks noChangeAspect="1"/>
          </p:cNvPicPr>
          <p:nvPr/>
        </p:nvPicPr>
        <p:blipFill>
          <a:blip r:embed="rId3"/>
          <a:stretch>
            <a:fillRect/>
          </a:stretch>
        </p:blipFill>
        <p:spPr>
          <a:xfrm>
            <a:off x="9774381" y="1577061"/>
            <a:ext cx="1330452" cy="936798"/>
          </a:xfrm>
          <a:prstGeom prst="rect">
            <a:avLst/>
          </a:prstGeom>
        </p:spPr>
      </p:pic>
      <p:pic>
        <p:nvPicPr>
          <p:cNvPr id="4" name="Picture 3">
            <a:extLst>
              <a:ext uri="{FF2B5EF4-FFF2-40B4-BE49-F238E27FC236}">
                <a16:creationId xmlns:a16="http://schemas.microsoft.com/office/drawing/2014/main" id="{3A025C4F-1FB0-B3B6-0208-AFEA4D493B0F}"/>
              </a:ext>
            </a:extLst>
          </p:cNvPr>
          <p:cNvPicPr>
            <a:picLocks noChangeAspect="1"/>
          </p:cNvPicPr>
          <p:nvPr/>
        </p:nvPicPr>
        <p:blipFill rotWithShape="1">
          <a:blip r:embed="rId4"/>
          <a:srcRect t="19273" b="21454"/>
          <a:stretch/>
        </p:blipFill>
        <p:spPr>
          <a:xfrm>
            <a:off x="7695410" y="1503584"/>
            <a:ext cx="1704452" cy="1010275"/>
          </a:xfrm>
          <a:prstGeom prst="rect">
            <a:avLst/>
          </a:prstGeom>
        </p:spPr>
      </p:pic>
      <p:sp>
        <p:nvSpPr>
          <p:cNvPr id="11" name="TextBox 10">
            <a:extLst>
              <a:ext uri="{FF2B5EF4-FFF2-40B4-BE49-F238E27FC236}">
                <a16:creationId xmlns:a16="http://schemas.microsoft.com/office/drawing/2014/main" id="{893B87A7-183D-DC15-E999-51CA402FED0F}"/>
              </a:ext>
            </a:extLst>
          </p:cNvPr>
          <p:cNvSpPr txBox="1"/>
          <p:nvPr/>
        </p:nvSpPr>
        <p:spPr>
          <a:xfrm>
            <a:off x="838200" y="2045460"/>
            <a:ext cx="5990112" cy="5016758"/>
          </a:xfrm>
          <a:prstGeom prst="rect">
            <a:avLst/>
          </a:prstGeom>
          <a:noFill/>
        </p:spPr>
        <p:txBody>
          <a:bodyPr wrap="square">
            <a:spAutoFit/>
          </a:bodyPr>
          <a:lstStyle/>
          <a:p>
            <a:pPr marL="285750" indent="-285750">
              <a:buFont typeface="Arial" panose="020B0604020202020204" pitchFamily="34" charset="0"/>
              <a:buChar char="•"/>
            </a:pPr>
            <a:r>
              <a:rPr lang="en-US" sz="2000" dirty="0"/>
              <a:t>National project on Bio-insecticide (2023)</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National project on IPHM (2023)</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National project on Soil Health and Plant nutrition (2024)</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National project on One million ha of high quality and low carbon rice in Mekong delta (2024)</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Policies promoting Circularity in Agriculture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Policies promoting Agroecology tourism</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p:txBody>
      </p:sp>
      <p:pic>
        <p:nvPicPr>
          <p:cNvPr id="12" name="Picture 11">
            <a:extLst>
              <a:ext uri="{FF2B5EF4-FFF2-40B4-BE49-F238E27FC236}">
                <a16:creationId xmlns:a16="http://schemas.microsoft.com/office/drawing/2014/main" id="{9D37CC6F-B259-65E5-C81A-FEDF0C890FAE}"/>
              </a:ext>
            </a:extLst>
          </p:cNvPr>
          <p:cNvPicPr>
            <a:picLocks noChangeAspect="1"/>
          </p:cNvPicPr>
          <p:nvPr/>
        </p:nvPicPr>
        <p:blipFill>
          <a:blip r:embed="rId5"/>
          <a:stretch>
            <a:fillRect/>
          </a:stretch>
        </p:blipFill>
        <p:spPr>
          <a:xfrm>
            <a:off x="7779327" y="2932356"/>
            <a:ext cx="3574473" cy="3005497"/>
          </a:xfrm>
          <a:prstGeom prst="rect">
            <a:avLst/>
          </a:prstGeom>
        </p:spPr>
      </p:pic>
    </p:spTree>
    <p:extLst>
      <p:ext uri="{BB962C8B-B14F-4D97-AF65-F5344CB8AC3E}">
        <p14:creationId xmlns:p14="http://schemas.microsoft.com/office/powerpoint/2010/main" val="2941177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45C203B-16BE-E4CD-A8F4-9B5F2D65DE47}"/>
              </a:ext>
            </a:extLst>
          </p:cNvPr>
          <p:cNvGrpSpPr>
            <a:grpSpLocks/>
          </p:cNvGrpSpPr>
          <p:nvPr/>
        </p:nvGrpSpPr>
        <p:grpSpPr>
          <a:xfrm>
            <a:off x="838675" y="1169004"/>
            <a:ext cx="10768103" cy="4981074"/>
            <a:chOff x="0" y="-1"/>
            <a:chExt cx="6124572" cy="5277490"/>
          </a:xfrm>
        </p:grpSpPr>
        <p:grpSp>
          <p:nvGrpSpPr>
            <p:cNvPr id="3" name="Group 2">
              <a:extLst>
                <a:ext uri="{FF2B5EF4-FFF2-40B4-BE49-F238E27FC236}">
                  <a16:creationId xmlns:a16="http://schemas.microsoft.com/office/drawing/2014/main" id="{F6EBEC7C-0144-6A61-BA61-B210326CE887}"/>
                </a:ext>
              </a:extLst>
            </p:cNvPr>
            <p:cNvGrpSpPr/>
            <p:nvPr/>
          </p:nvGrpSpPr>
          <p:grpSpPr>
            <a:xfrm>
              <a:off x="0" y="-1"/>
              <a:ext cx="6124572" cy="5277490"/>
              <a:chOff x="0" y="-1"/>
              <a:chExt cx="6124572" cy="5277490"/>
            </a:xfrm>
          </p:grpSpPr>
          <p:grpSp>
            <p:nvGrpSpPr>
              <p:cNvPr id="10" name="Group 9">
                <a:extLst>
                  <a:ext uri="{FF2B5EF4-FFF2-40B4-BE49-F238E27FC236}">
                    <a16:creationId xmlns:a16="http://schemas.microsoft.com/office/drawing/2014/main" id="{9EA5524D-C7A2-15C9-22EF-5D3C7AB48EFE}"/>
                  </a:ext>
                </a:extLst>
              </p:cNvPr>
              <p:cNvGrpSpPr/>
              <p:nvPr/>
            </p:nvGrpSpPr>
            <p:grpSpPr>
              <a:xfrm>
                <a:off x="0" y="-1"/>
                <a:ext cx="6096000" cy="971551"/>
                <a:chOff x="0" y="-1"/>
                <a:chExt cx="6096000" cy="971551"/>
              </a:xfrm>
            </p:grpSpPr>
            <p:sp>
              <p:nvSpPr>
                <p:cNvPr id="26" name="Rounded Rectangle 29">
                  <a:extLst>
                    <a:ext uri="{FF2B5EF4-FFF2-40B4-BE49-F238E27FC236}">
                      <a16:creationId xmlns:a16="http://schemas.microsoft.com/office/drawing/2014/main" id="{AC6B973A-A107-FF80-9807-4689D3B145BB}"/>
                    </a:ext>
                  </a:extLst>
                </p:cNvPr>
                <p:cNvSpPr/>
                <p:nvPr/>
              </p:nvSpPr>
              <p:spPr>
                <a:xfrm>
                  <a:off x="0" y="0"/>
                  <a:ext cx="6096000" cy="971550"/>
                </a:xfrm>
                <a:prstGeom prst="roundRect">
                  <a:avLst/>
                </a:prstGeom>
                <a:solidFill>
                  <a:schemeClr val="tx2">
                    <a:lumMod val="10000"/>
                    <a:lumOff val="90000"/>
                  </a:schemeClr>
                </a:solidFill>
                <a:ln>
                  <a:solidFill>
                    <a:schemeClr val="tx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endParaRPr lang="en-US" sz="1400">
                    <a:solidFill>
                      <a:schemeClr val="tx1"/>
                    </a:solidFill>
                    <a:latin typeface="Times New Roman" panose="02020603050405020304" pitchFamily="18" charset="0"/>
                    <a:cs typeface="Times New Roman" panose="02020603050405020304" pitchFamily="18" charset="0"/>
                  </a:endParaRPr>
                </a:p>
              </p:txBody>
            </p:sp>
            <p:grpSp>
              <p:nvGrpSpPr>
                <p:cNvPr id="27" name="Group 26">
                  <a:extLst>
                    <a:ext uri="{FF2B5EF4-FFF2-40B4-BE49-F238E27FC236}">
                      <a16:creationId xmlns:a16="http://schemas.microsoft.com/office/drawing/2014/main" id="{0EA5AC36-C4DB-A5A2-ED6F-0A98B55FF397}"/>
                    </a:ext>
                  </a:extLst>
                </p:cNvPr>
                <p:cNvGrpSpPr/>
                <p:nvPr/>
              </p:nvGrpSpPr>
              <p:grpSpPr>
                <a:xfrm>
                  <a:off x="1343025" y="108469"/>
                  <a:ext cx="4062060" cy="787325"/>
                  <a:chOff x="1343025" y="108469"/>
                  <a:chExt cx="4062060" cy="787325"/>
                </a:xfrm>
              </p:grpSpPr>
              <p:sp>
                <p:nvSpPr>
                  <p:cNvPr id="29" name="Rounded Rectangle 32">
                    <a:extLst>
                      <a:ext uri="{FF2B5EF4-FFF2-40B4-BE49-F238E27FC236}">
                        <a16:creationId xmlns:a16="http://schemas.microsoft.com/office/drawing/2014/main" id="{17051E62-2DD7-7F3D-622B-9C3E29A43AB6}"/>
                      </a:ext>
                    </a:extLst>
                  </p:cNvPr>
                  <p:cNvSpPr/>
                  <p:nvPr/>
                </p:nvSpPr>
                <p:spPr>
                  <a:xfrm>
                    <a:off x="1343025" y="119246"/>
                    <a:ext cx="3783438" cy="776548"/>
                  </a:xfrm>
                  <a:prstGeom prst="roundRect">
                    <a:avLst>
                      <a:gd name="adj" fmla="val 10000"/>
                    </a:avLst>
                  </a:pr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lnSpc>
                        <a:spcPct val="90000"/>
                      </a:lnSpc>
                      <a:spcAft>
                        <a:spcPts val="440"/>
                      </a:spcAft>
                    </a:pPr>
                    <a:r>
                      <a:rPr lang="en-GB" sz="2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FOOD SYSTEM TRANSFORMATION PARTNERSHIP</a:t>
                    </a:r>
                  </a:p>
                  <a:p>
                    <a:pPr algn="ctr">
                      <a:lnSpc>
                        <a:spcPct val="90000"/>
                      </a:lnSpc>
                      <a:spcAft>
                        <a:spcPts val="440"/>
                      </a:spcAft>
                    </a:pPr>
                    <a:r>
                      <a:rPr lang="en-GB"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Chair: MAE Minister + International partners</a:t>
                    </a:r>
                    <a:endParaRPr lang="en-US"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p:txBody>
              </p:sp>
              <p:sp>
                <p:nvSpPr>
                  <p:cNvPr id="30" name="Rounded Rectangle 4">
                    <a:extLst>
                      <a:ext uri="{FF2B5EF4-FFF2-40B4-BE49-F238E27FC236}">
                        <a16:creationId xmlns:a16="http://schemas.microsoft.com/office/drawing/2014/main" id="{86AB3EB9-903C-3253-70E9-D637371AED2A}"/>
                      </a:ext>
                    </a:extLst>
                  </p:cNvPr>
                  <p:cNvSpPr/>
                  <p:nvPr/>
                </p:nvSpPr>
                <p:spPr>
                  <a:xfrm>
                    <a:off x="2114550" y="108469"/>
                    <a:ext cx="3290535" cy="7310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lnSpc>
                        <a:spcPct val="90000"/>
                      </a:lnSpc>
                      <a:spcAft>
                        <a:spcPts val="440"/>
                      </a:spcAft>
                    </a:pP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8" name="TextBox 37">
                  <a:extLst>
                    <a:ext uri="{FF2B5EF4-FFF2-40B4-BE49-F238E27FC236}">
                      <a16:creationId xmlns:a16="http://schemas.microsoft.com/office/drawing/2014/main" id="{7E5D7976-7785-715E-36F8-651EF6C2F823}"/>
                    </a:ext>
                  </a:extLst>
                </p:cNvPr>
                <p:cNvSpPr txBox="1"/>
                <p:nvPr/>
              </p:nvSpPr>
              <p:spPr>
                <a:xfrm>
                  <a:off x="142870" y="-1"/>
                  <a:ext cx="1362963" cy="97151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p>
                  <a:pPr algn="ctr">
                    <a:spcAft>
                      <a:spcPts val="0"/>
                    </a:spcAft>
                  </a:pP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11" name="Rounded Rectangle 27">
                <a:extLst>
                  <a:ext uri="{FF2B5EF4-FFF2-40B4-BE49-F238E27FC236}">
                    <a16:creationId xmlns:a16="http://schemas.microsoft.com/office/drawing/2014/main" id="{A81DA1CF-5930-F812-2A67-C120327986CA}"/>
                  </a:ext>
                </a:extLst>
              </p:cNvPr>
              <p:cNvSpPr/>
              <p:nvPr/>
            </p:nvSpPr>
            <p:spPr>
              <a:xfrm>
                <a:off x="28572" y="1280088"/>
                <a:ext cx="6096000" cy="3997401"/>
              </a:xfrm>
              <a:prstGeom prst="roundRect">
                <a:avLst/>
              </a:prstGeom>
              <a:solidFill>
                <a:schemeClr val="tx2">
                  <a:lumMod val="10000"/>
                  <a:lumOff val="90000"/>
                </a:schemeClr>
              </a:solidFill>
              <a:ln>
                <a:solidFill>
                  <a:schemeClr val="tx2">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endParaRPr lang="en-US" sz="1400" dirty="0">
                  <a:solidFill>
                    <a:schemeClr val="tx1"/>
                  </a:solidFill>
                  <a:latin typeface="Times New Roman" panose="02020603050405020304" pitchFamily="18" charset="0"/>
                  <a:cs typeface="Times New Roman" panose="02020603050405020304" pitchFamily="18" charset="0"/>
                </a:endParaRPr>
              </a:p>
            </p:txBody>
          </p:sp>
          <p:sp>
            <p:nvSpPr>
              <p:cNvPr id="25" name="Rounded Rectangle 4">
                <a:extLst>
                  <a:ext uri="{FF2B5EF4-FFF2-40B4-BE49-F238E27FC236}">
                    <a16:creationId xmlns:a16="http://schemas.microsoft.com/office/drawing/2014/main" id="{3011B73D-0859-7CA3-8D07-20604EC80E9F}"/>
                  </a:ext>
                </a:extLst>
              </p:cNvPr>
              <p:cNvSpPr/>
              <p:nvPr/>
            </p:nvSpPr>
            <p:spPr>
              <a:xfrm>
                <a:off x="159854" y="1362043"/>
                <a:ext cx="901229" cy="731061"/>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lnSpc>
                    <a:spcPct val="90000"/>
                  </a:lnSpc>
                  <a:spcAft>
                    <a:spcPts val="440"/>
                  </a:spcAft>
                </a:pPr>
                <a:r>
                  <a:rPr lang="en-GB" sz="1600" b="1"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MOH</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3" name="Rounded Rectangle 6">
                <a:extLst>
                  <a:ext uri="{FF2B5EF4-FFF2-40B4-BE49-F238E27FC236}">
                    <a16:creationId xmlns:a16="http://schemas.microsoft.com/office/drawing/2014/main" id="{F4670C63-7140-7FBE-1A89-1891633F3E30}"/>
                  </a:ext>
                </a:extLst>
              </p:cNvPr>
              <p:cNvSpPr/>
              <p:nvPr/>
            </p:nvSpPr>
            <p:spPr>
              <a:xfrm>
                <a:off x="2376017" y="1370925"/>
                <a:ext cx="1044130" cy="728632"/>
              </a:xfrm>
              <a:prstGeom prst="rect">
                <a:avLst/>
              </a:prstGeom>
              <a:solidFill>
                <a:schemeClr val="accent1">
                  <a:lumMod val="60000"/>
                  <a:lumOff val="40000"/>
                </a:schemeClr>
              </a:solidFill>
              <a:ln>
                <a:solidFill>
                  <a:schemeClr val="accent1">
                    <a:lumMod val="40000"/>
                    <a:lumOff val="6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lnSpc>
                    <a:spcPct val="90000"/>
                  </a:lnSpc>
                  <a:spcAft>
                    <a:spcPts val="440"/>
                  </a:spcAft>
                </a:pPr>
                <a:r>
                  <a:rPr lang="en-GB" sz="1600" b="1"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MAE</a:t>
                </a:r>
              </a:p>
              <a:p>
                <a:pPr algn="ctr">
                  <a:lnSpc>
                    <a:spcPct val="90000"/>
                  </a:lnSpc>
                  <a:spcAft>
                    <a:spcPts val="440"/>
                  </a:spcAft>
                </a:pPr>
                <a:r>
                  <a:rPr lang="en-GB" sz="1400" b="1"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(Standing)</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14" name="Group 13">
                <a:extLst>
                  <a:ext uri="{FF2B5EF4-FFF2-40B4-BE49-F238E27FC236}">
                    <a16:creationId xmlns:a16="http://schemas.microsoft.com/office/drawing/2014/main" id="{1D3D953E-3DD4-FB02-A51F-BB01304CB7DE}"/>
                  </a:ext>
                </a:extLst>
              </p:cNvPr>
              <p:cNvGrpSpPr/>
              <p:nvPr/>
            </p:nvGrpSpPr>
            <p:grpSpPr>
              <a:xfrm>
                <a:off x="3530188" y="1280043"/>
                <a:ext cx="1360918" cy="1138943"/>
                <a:chOff x="3530188" y="1280043"/>
                <a:chExt cx="1360918" cy="1138943"/>
              </a:xfrm>
            </p:grpSpPr>
            <p:sp>
              <p:nvSpPr>
                <p:cNvPr id="20" name="Rounded Rectangle 21">
                  <a:extLst>
                    <a:ext uri="{FF2B5EF4-FFF2-40B4-BE49-F238E27FC236}">
                      <a16:creationId xmlns:a16="http://schemas.microsoft.com/office/drawing/2014/main" id="{DEE06D65-DC7D-EF21-061F-123BF0FE5524}"/>
                    </a:ext>
                  </a:extLst>
                </p:cNvPr>
                <p:cNvSpPr/>
                <p:nvPr/>
              </p:nvSpPr>
              <p:spPr>
                <a:xfrm>
                  <a:off x="3681132" y="1280043"/>
                  <a:ext cx="1103663" cy="1138943"/>
                </a:xfrm>
                <a:prstGeom prst="roundRect">
                  <a:avLst>
                    <a:gd name="adj" fmla="val 1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sz="1400">
                    <a:solidFill>
                      <a:schemeClr val="tx1"/>
                    </a:solidFill>
                    <a:latin typeface="Times New Roman" panose="02020603050405020304" pitchFamily="18" charset="0"/>
                    <a:cs typeface="Times New Roman" panose="02020603050405020304" pitchFamily="18" charset="0"/>
                  </a:endParaRPr>
                </a:p>
              </p:txBody>
            </p:sp>
            <p:sp>
              <p:nvSpPr>
                <p:cNvPr id="21" name="Rounded Rectangle 4">
                  <a:extLst>
                    <a:ext uri="{FF2B5EF4-FFF2-40B4-BE49-F238E27FC236}">
                      <a16:creationId xmlns:a16="http://schemas.microsoft.com/office/drawing/2014/main" id="{6C40D9B3-7FBE-5979-DAC6-C4E5B78E979D}"/>
                    </a:ext>
                  </a:extLst>
                </p:cNvPr>
                <p:cNvSpPr/>
                <p:nvPr/>
              </p:nvSpPr>
              <p:spPr>
                <a:xfrm>
                  <a:off x="3530188" y="1296236"/>
                  <a:ext cx="1360918" cy="9056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lnSpc>
                      <a:spcPct val="90000"/>
                    </a:lnSpc>
                    <a:spcAft>
                      <a:spcPts val="440"/>
                    </a:spcAft>
                  </a:pPr>
                  <a:r>
                    <a:rPr lang="en-GB" sz="16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Other ministries </a:t>
                  </a:r>
                </a:p>
                <a:p>
                  <a:pPr algn="ctr">
                    <a:lnSpc>
                      <a:spcPct val="90000"/>
                    </a:lnSpc>
                    <a:spcAft>
                      <a:spcPts val="440"/>
                    </a:spcAft>
                  </a:pPr>
                  <a:r>
                    <a:rPr lang="en-GB" sz="16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and agencies;</a:t>
                  </a:r>
                  <a:r>
                    <a:rPr lang="en-GB"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90000"/>
                    </a:lnSpc>
                    <a:spcAft>
                      <a:spcPts val="440"/>
                    </a:spcAft>
                  </a:pPr>
                  <a:r>
                    <a:rPr lang="en-GB" sz="1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provinces</a:t>
                  </a:r>
                  <a:endParaRPr lang="en-GB" sz="16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15" name="Down Arrow 16">
                <a:extLst>
                  <a:ext uri="{FF2B5EF4-FFF2-40B4-BE49-F238E27FC236}">
                    <a16:creationId xmlns:a16="http://schemas.microsoft.com/office/drawing/2014/main" id="{6927BEF5-B645-BAF5-8972-10E4AD089F99}"/>
                  </a:ext>
                </a:extLst>
              </p:cNvPr>
              <p:cNvSpPr/>
              <p:nvPr/>
            </p:nvSpPr>
            <p:spPr>
              <a:xfrm>
                <a:off x="2847975" y="2175798"/>
                <a:ext cx="790575" cy="247650"/>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endParaRPr lang="en-US" sz="1400">
                  <a:solidFill>
                    <a:schemeClr val="tx1"/>
                  </a:solidFill>
                  <a:latin typeface="Times New Roman" panose="02020603050405020304" pitchFamily="18" charset="0"/>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4EEE5E0E-93B5-96B4-8A7A-E670BF951EC0}"/>
                  </a:ext>
                </a:extLst>
              </p:cNvPr>
              <p:cNvCxnSpPr/>
              <p:nvPr/>
            </p:nvCxnSpPr>
            <p:spPr>
              <a:xfrm>
                <a:off x="2938697" y="857723"/>
                <a:ext cx="1180" cy="514350"/>
              </a:xfrm>
              <a:prstGeom prst="straightConnector1">
                <a:avLst/>
              </a:prstGeom>
              <a:ln w="19050">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7DE11E7-371E-8270-C5F6-8C766EBE2795}"/>
                  </a:ext>
                </a:extLst>
              </p:cNvPr>
              <p:cNvCxnSpPr>
                <a:cxnSpLocks/>
              </p:cNvCxnSpPr>
              <p:nvPr/>
            </p:nvCxnSpPr>
            <p:spPr>
              <a:xfrm flipV="1">
                <a:off x="641957" y="1051749"/>
                <a:ext cx="4783797" cy="24576"/>
              </a:xfrm>
              <a:prstGeom prst="line">
                <a:avLst/>
              </a:prstGeom>
              <a:ln w="19050">
                <a:solidFill>
                  <a:sysClr val="windowText" lastClr="000000"/>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6A790A5-F62C-3B22-8FA7-9D1C4E316417}"/>
                  </a:ext>
                </a:extLst>
              </p:cNvPr>
              <p:cNvCxnSpPr/>
              <p:nvPr/>
            </p:nvCxnSpPr>
            <p:spPr>
              <a:xfrm>
                <a:off x="1630920" y="1076369"/>
                <a:ext cx="1386" cy="295274"/>
              </a:xfrm>
              <a:prstGeom prst="straightConnector1">
                <a:avLst/>
              </a:prstGeom>
              <a:ln w="19050">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4E71E9B-2347-8827-1D5D-EA5E63C97E36}"/>
                  </a:ext>
                </a:extLst>
              </p:cNvPr>
              <p:cNvCxnSpPr/>
              <p:nvPr/>
            </p:nvCxnSpPr>
            <p:spPr>
              <a:xfrm>
                <a:off x="5425754" y="1043231"/>
                <a:ext cx="0" cy="266701"/>
              </a:xfrm>
              <a:prstGeom prst="straightConnector1">
                <a:avLst/>
              </a:prstGeom>
              <a:ln w="19050">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grpSp>
        <p:sp>
          <p:nvSpPr>
            <p:cNvPr id="4" name="Rounded Rectangle 5">
              <a:extLst>
                <a:ext uri="{FF2B5EF4-FFF2-40B4-BE49-F238E27FC236}">
                  <a16:creationId xmlns:a16="http://schemas.microsoft.com/office/drawing/2014/main" id="{F90229A9-54F0-C260-38EA-DB5FF86EC38B}"/>
                </a:ext>
              </a:extLst>
            </p:cNvPr>
            <p:cNvSpPr/>
            <p:nvPr/>
          </p:nvSpPr>
          <p:spPr>
            <a:xfrm>
              <a:off x="95250" y="2524125"/>
              <a:ext cx="5991225" cy="265747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6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National Action Plan </a:t>
              </a:r>
              <a:r>
                <a:rPr lang="en-GB" sz="1600" b="1" dirty="0">
                  <a:solidFill>
                    <a:schemeClr val="tx1"/>
                  </a:solidFill>
                  <a:latin typeface="Times New Roman" panose="02020603050405020304" pitchFamily="18" charset="0"/>
                  <a:cs typeface="Times New Roman" panose="02020603050405020304" pitchFamily="18" charset="0"/>
                </a:rPr>
                <a:t>for </a:t>
              </a:r>
              <a:r>
                <a:rPr lang="en-US" sz="1600" b="1" dirty="0">
                  <a:solidFill>
                    <a:schemeClr val="tx1"/>
                  </a:solidFill>
                  <a:latin typeface="Times New Roman" panose="02020603050405020304" pitchFamily="18" charset="0"/>
                  <a:cs typeface="Times New Roman" panose="02020603050405020304" pitchFamily="18" charset="0"/>
                </a:rPr>
                <a:t>for transformation to a transparent, responsible and sustainable food system</a:t>
              </a:r>
            </a:p>
          </p:txBody>
        </p:sp>
        <p:sp>
          <p:nvSpPr>
            <p:cNvPr id="5" name="Rounded Rectangle 6">
              <a:extLst>
                <a:ext uri="{FF2B5EF4-FFF2-40B4-BE49-F238E27FC236}">
                  <a16:creationId xmlns:a16="http://schemas.microsoft.com/office/drawing/2014/main" id="{17B66085-36F1-AF60-62ED-F8E51804AB8A}"/>
                </a:ext>
              </a:extLst>
            </p:cNvPr>
            <p:cNvSpPr/>
            <p:nvPr/>
          </p:nvSpPr>
          <p:spPr>
            <a:xfrm>
              <a:off x="142866" y="3192029"/>
              <a:ext cx="1152506" cy="1856219"/>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vi-VN" sz="1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Task 1</a:t>
              </a:r>
              <a:r>
                <a:rPr lang="en-US" sz="1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200" dirty="0">
                  <a:solidFill>
                    <a:schemeClr val="tx1"/>
                  </a:solidFill>
                  <a:latin typeface="Times New Roman" panose="02020603050405020304" pitchFamily="18" charset="0"/>
                  <a:cs typeface="Times New Roman" panose="02020603050405020304" pitchFamily="18" charset="0"/>
                </a:rPr>
                <a:t>Review, evaluate and improve relevant mechanisms, policies, processes, standards and regulations on food production, processing and consumption in a transparent, responsible and sustainable manner</a:t>
              </a:r>
            </a:p>
          </p:txBody>
        </p:sp>
        <p:sp>
          <p:nvSpPr>
            <p:cNvPr id="6" name="Rounded Rectangle 7">
              <a:extLst>
                <a:ext uri="{FF2B5EF4-FFF2-40B4-BE49-F238E27FC236}">
                  <a16:creationId xmlns:a16="http://schemas.microsoft.com/office/drawing/2014/main" id="{1DF44AAF-26F1-5365-E873-57FAD5AF1CFD}"/>
                </a:ext>
              </a:extLst>
            </p:cNvPr>
            <p:cNvSpPr/>
            <p:nvPr/>
          </p:nvSpPr>
          <p:spPr>
            <a:xfrm>
              <a:off x="1343025" y="3192029"/>
              <a:ext cx="1123950" cy="1865746"/>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vi-VN"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Task 2:</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en-US" sz="1400" dirty="0">
                  <a:solidFill>
                    <a:schemeClr val="tx1"/>
                  </a:solidFill>
                  <a:latin typeface="Times New Roman" panose="02020603050405020304" pitchFamily="18" charset="0"/>
                  <a:cs typeface="Times New Roman" panose="02020603050405020304" pitchFamily="18" charset="0"/>
                </a:rPr>
                <a:t>Develop input supply systems for agricultural production towards transparency, responsibility and sustainability</a:t>
              </a:r>
            </a:p>
          </p:txBody>
        </p:sp>
        <p:sp>
          <p:nvSpPr>
            <p:cNvPr id="7" name="Rounded Rectangle 8">
              <a:extLst>
                <a:ext uri="{FF2B5EF4-FFF2-40B4-BE49-F238E27FC236}">
                  <a16:creationId xmlns:a16="http://schemas.microsoft.com/office/drawing/2014/main" id="{8762C5D8-D3E7-15CE-06C0-73CD7C3B955C}"/>
                </a:ext>
              </a:extLst>
            </p:cNvPr>
            <p:cNvSpPr/>
            <p:nvPr/>
          </p:nvSpPr>
          <p:spPr>
            <a:xfrm>
              <a:off x="2514600" y="3192029"/>
              <a:ext cx="1123950" cy="1875271"/>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vi-VN"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Task 3:</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en-US" sz="1400" dirty="0">
                  <a:solidFill>
                    <a:schemeClr val="tx1"/>
                  </a:solidFill>
                  <a:latin typeface="Times New Roman" panose="02020603050405020304" pitchFamily="18" charset="0"/>
                  <a:cs typeface="Times New Roman" panose="02020603050405020304" pitchFamily="18" charset="0"/>
                </a:rPr>
                <a:t>Develop agricultural production towards transparency, responsibility and sustainability</a:t>
              </a:r>
            </a:p>
          </p:txBody>
        </p:sp>
        <p:sp>
          <p:nvSpPr>
            <p:cNvPr id="8" name="Rounded Rectangle 9">
              <a:extLst>
                <a:ext uri="{FF2B5EF4-FFF2-40B4-BE49-F238E27FC236}">
                  <a16:creationId xmlns:a16="http://schemas.microsoft.com/office/drawing/2014/main" id="{06402FFD-9EBD-BDAE-9E5E-11BB12528025}"/>
                </a:ext>
              </a:extLst>
            </p:cNvPr>
            <p:cNvSpPr/>
            <p:nvPr/>
          </p:nvSpPr>
          <p:spPr>
            <a:xfrm>
              <a:off x="3714750" y="3192029"/>
              <a:ext cx="1123950" cy="1884795"/>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vi-VN"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Task 4:</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en-US" sz="1400" dirty="0">
                  <a:solidFill>
                    <a:schemeClr val="tx1"/>
                  </a:solidFill>
                  <a:latin typeface="Times New Roman" panose="02020603050405020304" pitchFamily="18" charset="0"/>
                  <a:cs typeface="Times New Roman" panose="02020603050405020304" pitchFamily="18" charset="0"/>
                </a:rPr>
                <a:t>Develop food processing and distribution systems towards transparency, responsibility and sustainability</a:t>
              </a:r>
            </a:p>
          </p:txBody>
        </p:sp>
        <p:sp>
          <p:nvSpPr>
            <p:cNvPr id="9" name="Rounded Rectangle 10">
              <a:extLst>
                <a:ext uri="{FF2B5EF4-FFF2-40B4-BE49-F238E27FC236}">
                  <a16:creationId xmlns:a16="http://schemas.microsoft.com/office/drawing/2014/main" id="{655D824A-8B0D-2979-D0DA-148A9C662B64}"/>
                </a:ext>
              </a:extLst>
            </p:cNvPr>
            <p:cNvSpPr/>
            <p:nvPr/>
          </p:nvSpPr>
          <p:spPr>
            <a:xfrm>
              <a:off x="4905375" y="3192029"/>
              <a:ext cx="1123950" cy="1856221"/>
            </a:xfrm>
            <a:prstGeom prst="roundRect">
              <a:avLst/>
            </a:prstGeom>
            <a:solidFill>
              <a:schemeClr val="tx2">
                <a:lumMod val="25000"/>
                <a:lumOff val="75000"/>
              </a:schemeClr>
            </a:solidFill>
            <a:ln>
              <a:solidFill>
                <a:schemeClr val="tx2">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vi-VN"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Task 5:</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en-US" sz="1400" dirty="0">
                  <a:solidFill>
                    <a:schemeClr val="tx1"/>
                  </a:solidFill>
                  <a:latin typeface="Times New Roman" panose="02020603050405020304" pitchFamily="18" charset="0"/>
                  <a:cs typeface="Times New Roman" panose="02020603050405020304" pitchFamily="18" charset="0"/>
                </a:rPr>
                <a:t>Promote food consumption practices towards transparency, responsibility and sustainability</a:t>
              </a:r>
            </a:p>
          </p:txBody>
        </p:sp>
      </p:grpSp>
      <p:sp>
        <p:nvSpPr>
          <p:cNvPr id="31" name="Rounded Rectangle 4">
            <a:extLst>
              <a:ext uri="{FF2B5EF4-FFF2-40B4-BE49-F238E27FC236}">
                <a16:creationId xmlns:a16="http://schemas.microsoft.com/office/drawing/2014/main" id="{C869F1CD-6A9E-B20C-76C9-AE17F97D08F3}"/>
              </a:ext>
            </a:extLst>
          </p:cNvPr>
          <p:cNvSpPr/>
          <p:nvPr/>
        </p:nvSpPr>
        <p:spPr>
          <a:xfrm>
            <a:off x="3027996" y="2479040"/>
            <a:ext cx="1693175" cy="690000"/>
          </a:xfrm>
          <a:prstGeom prst="rect">
            <a:avLst/>
          </a:prstGeom>
          <a:solidFill>
            <a:schemeClr val="accent1">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algn="ctr">
              <a:lnSpc>
                <a:spcPct val="90000"/>
              </a:lnSpc>
              <a:spcAft>
                <a:spcPts val="440"/>
              </a:spcAft>
            </a:pPr>
            <a:r>
              <a:rPr lang="en-US" sz="1600" b="1"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MOIT</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3" name="Straight Arrow Connector 32">
            <a:extLst>
              <a:ext uri="{FF2B5EF4-FFF2-40B4-BE49-F238E27FC236}">
                <a16:creationId xmlns:a16="http://schemas.microsoft.com/office/drawing/2014/main" id="{B058DEAD-F59E-0DFC-05B2-C7FCA3BDD0BF}"/>
              </a:ext>
            </a:extLst>
          </p:cNvPr>
          <p:cNvCxnSpPr/>
          <p:nvPr/>
        </p:nvCxnSpPr>
        <p:spPr>
          <a:xfrm>
            <a:off x="2046935" y="2281061"/>
            <a:ext cx="2437" cy="278690"/>
          </a:xfrm>
          <a:prstGeom prst="straightConnector1">
            <a:avLst/>
          </a:prstGeom>
          <a:ln w="19050">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
            <a:extLst>
              <a:ext uri="{FF2B5EF4-FFF2-40B4-BE49-F238E27FC236}">
                <a16:creationId xmlns:a16="http://schemas.microsoft.com/office/drawing/2014/main" id="{6845F943-B2DF-B860-733C-D419C7B7A77D}"/>
              </a:ext>
            </a:extLst>
          </p:cNvPr>
          <p:cNvSpPr txBox="1"/>
          <p:nvPr/>
        </p:nvSpPr>
        <p:spPr>
          <a:xfrm>
            <a:off x="1739398" y="272872"/>
            <a:ext cx="8713204" cy="389530"/>
          </a:xfrm>
          <a:prstGeom prst="rect">
            <a:avLst/>
          </a:prstGeom>
          <a:solidFill>
            <a:srgbClr val="92D050"/>
          </a:solidFill>
        </p:spPr>
        <p:txBody>
          <a:bodyPr wrap="square" lIns="0" tIns="0" rIns="0" bIns="0" rtlCol="0" anchor="t">
            <a:spAutoFit/>
          </a:bodyPr>
          <a:lstStyle/>
          <a:p>
            <a:pPr algn="ctr">
              <a:lnSpc>
                <a:spcPts val="3334"/>
              </a:lnSpc>
            </a:pPr>
            <a:r>
              <a:rPr lang="en-US" sz="2400" b="1" dirty="0">
                <a:latin typeface="Times New Roman" panose="02020603050405020304" pitchFamily="18" charset="0"/>
                <a:cs typeface="Times New Roman" panose="02020603050405020304" pitchFamily="18" charset="0"/>
              </a:rPr>
              <a:t>IMPLEMENTATION ORGANIZATION</a:t>
            </a:r>
          </a:p>
        </p:txBody>
      </p:sp>
      <p:cxnSp>
        <p:nvCxnSpPr>
          <p:cNvPr id="37" name="Straight Arrow Connector 36">
            <a:extLst>
              <a:ext uri="{FF2B5EF4-FFF2-40B4-BE49-F238E27FC236}">
                <a16:creationId xmlns:a16="http://schemas.microsoft.com/office/drawing/2014/main" id="{9622E105-26B2-E9FE-47C0-CCF6D0182CD4}"/>
              </a:ext>
            </a:extLst>
          </p:cNvPr>
          <p:cNvCxnSpPr>
            <a:cxnSpLocks/>
          </p:cNvCxnSpPr>
          <p:nvPr/>
        </p:nvCxnSpPr>
        <p:spPr>
          <a:xfrm>
            <a:off x="8201943" y="2194709"/>
            <a:ext cx="0" cy="251721"/>
          </a:xfrm>
          <a:prstGeom prst="straightConnector1">
            <a:avLst/>
          </a:prstGeom>
          <a:ln w="19050">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21">
            <a:extLst>
              <a:ext uri="{FF2B5EF4-FFF2-40B4-BE49-F238E27FC236}">
                <a16:creationId xmlns:a16="http://schemas.microsoft.com/office/drawing/2014/main" id="{A0A47252-1CF6-A57E-EE70-4F4B52D9837A}"/>
              </a:ext>
            </a:extLst>
          </p:cNvPr>
          <p:cNvSpPr/>
          <p:nvPr/>
        </p:nvSpPr>
        <p:spPr>
          <a:xfrm>
            <a:off x="9458773" y="2396806"/>
            <a:ext cx="1940439" cy="1074973"/>
          </a:xfrm>
          <a:prstGeom prst="roundRect">
            <a:avLst>
              <a:gd name="adj" fmla="val 1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lnSpc>
                <a:spcPct val="90000"/>
              </a:lnSpc>
              <a:spcAft>
                <a:spcPts val="440"/>
              </a:spcAft>
            </a:pPr>
            <a:r>
              <a:rPr lang="en-GB" sz="1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International organizations;</a:t>
            </a:r>
          </a:p>
          <a:p>
            <a:pPr algn="ctr">
              <a:lnSpc>
                <a:spcPct val="90000"/>
              </a:lnSpc>
              <a:spcAft>
                <a:spcPts val="440"/>
              </a:spcAft>
            </a:pPr>
            <a:r>
              <a:rPr lang="en-GB"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Private sector</a:t>
            </a:r>
            <a:endParaRPr lang="en-US"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4E6DD471-E5C1-C87E-D966-64DF64169828}"/>
              </a:ext>
            </a:extLst>
          </p:cNvPr>
          <p:cNvSpPr txBox="1"/>
          <p:nvPr/>
        </p:nvSpPr>
        <p:spPr>
          <a:xfrm>
            <a:off x="1491916" y="6217920"/>
            <a:ext cx="4908884" cy="461665"/>
          </a:xfrm>
          <a:prstGeom prst="rect">
            <a:avLst/>
          </a:prstGeom>
          <a:noFill/>
        </p:spPr>
        <p:txBody>
          <a:bodyPr wrap="square" rtlCol="0">
            <a:spAutoFit/>
          </a:bodyPr>
          <a:lstStyle/>
          <a:p>
            <a:pPr algn="ctr"/>
            <a:r>
              <a:rPr lang="en-VN" sz="2400">
                <a:solidFill>
                  <a:srgbClr val="FF0000"/>
                </a:solidFill>
              </a:rPr>
              <a:t>Agroecol</a:t>
            </a:r>
            <a:r>
              <a:rPr lang="fr-FR" sz="2400" dirty="0">
                <a:solidFill>
                  <a:srgbClr val="FF0000"/>
                </a:solidFill>
              </a:rPr>
              <a:t>o</a:t>
            </a:r>
            <a:r>
              <a:rPr lang="en-VN" sz="2400">
                <a:solidFill>
                  <a:srgbClr val="FF0000"/>
                </a:solidFill>
              </a:rPr>
              <a:t>gy</a:t>
            </a:r>
            <a:endParaRPr lang="en-VN" sz="2400" dirty="0">
              <a:solidFill>
                <a:srgbClr val="FF0000"/>
              </a:solidFill>
            </a:endParaRPr>
          </a:p>
        </p:txBody>
      </p:sp>
      <p:sp>
        <p:nvSpPr>
          <p:cNvPr id="22" name="TextBox 21">
            <a:extLst>
              <a:ext uri="{FF2B5EF4-FFF2-40B4-BE49-F238E27FC236}">
                <a16:creationId xmlns:a16="http://schemas.microsoft.com/office/drawing/2014/main" id="{5903EBB1-7673-ADFA-E514-173499342A21}"/>
              </a:ext>
            </a:extLst>
          </p:cNvPr>
          <p:cNvSpPr txBox="1"/>
          <p:nvPr/>
        </p:nvSpPr>
        <p:spPr>
          <a:xfrm>
            <a:off x="6991735" y="6181468"/>
            <a:ext cx="4407477" cy="461665"/>
          </a:xfrm>
          <a:prstGeom prst="rect">
            <a:avLst/>
          </a:prstGeom>
          <a:noFill/>
        </p:spPr>
        <p:txBody>
          <a:bodyPr wrap="square" rtlCol="0">
            <a:spAutoFit/>
          </a:bodyPr>
          <a:lstStyle/>
          <a:p>
            <a:pPr algn="ctr"/>
            <a:r>
              <a:rPr lang="en-VN" sz="2400" dirty="0">
                <a:solidFill>
                  <a:srgbClr val="FF0000"/>
                </a:solidFill>
              </a:rPr>
              <a:t>Healthy diets</a:t>
            </a:r>
          </a:p>
        </p:txBody>
      </p:sp>
    </p:spTree>
    <p:extLst>
      <p:ext uri="{BB962C8B-B14F-4D97-AF65-F5344CB8AC3E}">
        <p14:creationId xmlns:p14="http://schemas.microsoft.com/office/powerpoint/2010/main" val="726175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659" y="314632"/>
            <a:ext cx="11395411" cy="1032386"/>
          </a:xfrm>
          <a:solidFill>
            <a:schemeClr val="accent6"/>
          </a:solidFill>
        </p:spPr>
        <p:txBody>
          <a:bodyPr>
            <a:normAutofit/>
          </a:bodyPr>
          <a:lstStyle/>
          <a:p>
            <a:pPr algn="ctr"/>
            <a:r>
              <a:rPr lang="en-US" sz="3600" b="1" dirty="0">
                <a:solidFill>
                  <a:schemeClr val="accent4">
                    <a:lumMod val="60000"/>
                    <a:lumOff val="40000"/>
                  </a:schemeClr>
                </a:solidFill>
                <a:latin typeface="Times New Roman" panose="02020603050405020304" pitchFamily="18" charset="0"/>
                <a:cs typeface="Times New Roman" panose="02020603050405020304" pitchFamily="18" charset="0"/>
              </a:rPr>
              <a:t>Challenges for Agroecology policies implementation</a:t>
            </a:r>
          </a:p>
        </p:txBody>
      </p:sp>
      <p:sp>
        <p:nvSpPr>
          <p:cNvPr id="3" name="Content Placeholder 2"/>
          <p:cNvSpPr>
            <a:spLocks noGrp="1"/>
          </p:cNvSpPr>
          <p:nvPr>
            <p:ph idx="1"/>
          </p:nvPr>
        </p:nvSpPr>
        <p:spPr>
          <a:xfrm>
            <a:off x="1089041" y="1623545"/>
            <a:ext cx="9844645" cy="5996125"/>
          </a:xfrm>
        </p:spPr>
        <p:txBody>
          <a:bodyPr>
            <a:noAutofit/>
          </a:bodyPr>
          <a:lstStyle/>
          <a:p>
            <a:pPr algn="just">
              <a:lnSpc>
                <a:spcPct val="150000"/>
              </a:lnSpc>
              <a:spcBef>
                <a:spcPts val="600"/>
              </a:spcBef>
            </a:pPr>
            <a:r>
              <a:rPr lang="en-US" dirty="0">
                <a:latin typeface="Times New Roman" panose="02020603050405020304" pitchFamily="18" charset="0"/>
                <a:cs typeface="Times New Roman" panose="02020603050405020304" pitchFamily="18" charset="0"/>
              </a:rPr>
              <a:t>Lack of capacity at local level for a multisectoral coordination and integrating various programs and outcomes</a:t>
            </a:r>
          </a:p>
          <a:p>
            <a:pPr algn="just">
              <a:lnSpc>
                <a:spcPct val="150000"/>
              </a:lnSpc>
              <a:spcBef>
                <a:spcPts val="600"/>
              </a:spcBef>
            </a:pPr>
            <a:r>
              <a:rPr lang="en-US" dirty="0">
                <a:latin typeface="Times New Roman" panose="02020603050405020304" pitchFamily="18" charset="0"/>
                <a:cs typeface="Times New Roman" panose="02020603050405020304" pitchFamily="18" charset="0"/>
              </a:rPr>
              <a:t>Gap of knowledge and innovation</a:t>
            </a:r>
          </a:p>
          <a:p>
            <a:pPr algn="just">
              <a:lnSpc>
                <a:spcPct val="150000"/>
              </a:lnSpc>
              <a:spcBef>
                <a:spcPts val="600"/>
              </a:spcBef>
            </a:pPr>
            <a:r>
              <a:rPr lang="en-US" dirty="0">
                <a:latin typeface="Times New Roman" panose="02020603050405020304" pitchFamily="18" charset="0"/>
                <a:cs typeface="Times New Roman" panose="02020603050405020304" pitchFamily="18" charset="0"/>
              </a:rPr>
              <a:t>Lack of financial resources</a:t>
            </a:r>
          </a:p>
          <a:p>
            <a:pPr algn="just">
              <a:lnSpc>
                <a:spcPct val="150000"/>
              </a:lnSpc>
              <a:spcBef>
                <a:spcPts val="600"/>
              </a:spcBef>
            </a:pPr>
            <a:r>
              <a:rPr lang="en-US" dirty="0">
                <a:latin typeface="Times New Roman" panose="02020603050405020304" pitchFamily="18" charset="0"/>
                <a:cs typeface="Times New Roman" panose="02020603050405020304" pitchFamily="18" charset="0"/>
              </a:rPr>
              <a:t>Insufficient communication in the society</a:t>
            </a:r>
          </a:p>
          <a:p>
            <a:pPr algn="just">
              <a:lnSpc>
                <a:spcPct val="150000"/>
              </a:lnSpc>
              <a:spcBef>
                <a:spcPts val="600"/>
              </a:spcBef>
            </a:pPr>
            <a:r>
              <a:rPr lang="en-US" dirty="0">
                <a:latin typeface="Times New Roman" panose="02020603050405020304" pitchFamily="18" charset="0"/>
                <a:cs typeface="Times New Roman" panose="02020603050405020304" pitchFamily="18" charset="0"/>
              </a:rPr>
              <a:t>Need of capability training and sharing knowledge/information with international supports</a:t>
            </a:r>
          </a:p>
          <a:p>
            <a:pPr marL="0" indent="0" algn="just">
              <a:lnSpc>
                <a:spcPct val="120000"/>
              </a:lnSpc>
              <a:spcBef>
                <a:spcPts val="600"/>
              </a:spcBef>
              <a:buNone/>
            </a:pPr>
            <a:endParaRPr lang="en-US" sz="2400" dirty="0">
              <a:latin typeface="+mj-lt"/>
            </a:endParaRPr>
          </a:p>
        </p:txBody>
      </p:sp>
    </p:spTree>
    <p:extLst>
      <p:ext uri="{BB962C8B-B14F-4D97-AF65-F5344CB8AC3E}">
        <p14:creationId xmlns:p14="http://schemas.microsoft.com/office/powerpoint/2010/main" val="299439080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6F2388-1C4D-9EB2-EC56-6C44616DD540}"/>
              </a:ext>
            </a:extLst>
          </p:cNvPr>
          <p:cNvPicPr>
            <a:picLocks noChangeAspect="1"/>
          </p:cNvPicPr>
          <p:nvPr/>
        </p:nvPicPr>
        <p:blipFill>
          <a:blip r:embed="rId3"/>
          <a:stretch>
            <a:fillRect/>
          </a:stretch>
        </p:blipFill>
        <p:spPr>
          <a:xfrm>
            <a:off x="1273834" y="697324"/>
            <a:ext cx="9644332" cy="5745191"/>
          </a:xfrm>
          <a:prstGeom prst="rect">
            <a:avLst/>
          </a:prstGeom>
        </p:spPr>
      </p:pic>
      <p:sp>
        <p:nvSpPr>
          <p:cNvPr id="4" name="Rectangle 3">
            <a:extLst>
              <a:ext uri="{FF2B5EF4-FFF2-40B4-BE49-F238E27FC236}">
                <a16:creationId xmlns:a16="http://schemas.microsoft.com/office/drawing/2014/main" id="{299CAA11-D286-EF11-BDB6-17E075282070}"/>
              </a:ext>
            </a:extLst>
          </p:cNvPr>
          <p:cNvSpPr/>
          <p:nvPr/>
        </p:nvSpPr>
        <p:spPr>
          <a:xfrm>
            <a:off x="2725946" y="1242202"/>
            <a:ext cx="1569829" cy="431321"/>
          </a:xfrm>
          <a:prstGeom prst="rect">
            <a:avLst/>
          </a:prstGeom>
          <a:solidFill>
            <a:srgbClr val="E6E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2">
                    <a:lumMod val="50000"/>
                    <a:lumOff val="50000"/>
                  </a:schemeClr>
                </a:solidFill>
              </a:rPr>
              <a:t>Coordination</a:t>
            </a:r>
            <a:endParaRPr lang="en-US" dirty="0">
              <a:solidFill>
                <a:schemeClr val="tx2">
                  <a:lumMod val="50000"/>
                  <a:lumOff val="50000"/>
                </a:schemeClr>
              </a:solidFill>
            </a:endParaRPr>
          </a:p>
        </p:txBody>
      </p:sp>
      <p:sp>
        <p:nvSpPr>
          <p:cNvPr id="6" name="Rectangle 5">
            <a:extLst>
              <a:ext uri="{FF2B5EF4-FFF2-40B4-BE49-F238E27FC236}">
                <a16:creationId xmlns:a16="http://schemas.microsoft.com/office/drawing/2014/main" id="{0BD4FF9C-55B4-4100-ACC1-1A04942D3883}"/>
              </a:ext>
            </a:extLst>
          </p:cNvPr>
          <p:cNvSpPr/>
          <p:nvPr/>
        </p:nvSpPr>
        <p:spPr>
          <a:xfrm>
            <a:off x="7991101" y="1312250"/>
            <a:ext cx="2226325" cy="361273"/>
          </a:xfrm>
          <a:prstGeom prst="rect">
            <a:avLst/>
          </a:prstGeom>
          <a:solidFill>
            <a:srgbClr val="E9FB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accent3">
                    <a:lumMod val="60000"/>
                    <a:lumOff val="40000"/>
                  </a:schemeClr>
                </a:solidFill>
              </a:rPr>
              <a:t>Information, Knowledge sharing</a:t>
            </a:r>
            <a:endParaRPr lang="en-US" dirty="0">
              <a:solidFill>
                <a:schemeClr val="accent3">
                  <a:lumMod val="60000"/>
                  <a:lumOff val="40000"/>
                </a:schemeClr>
              </a:solidFill>
            </a:endParaRPr>
          </a:p>
        </p:txBody>
      </p:sp>
      <p:sp>
        <p:nvSpPr>
          <p:cNvPr id="7" name="Rectangle 6">
            <a:extLst>
              <a:ext uri="{FF2B5EF4-FFF2-40B4-BE49-F238E27FC236}">
                <a16:creationId xmlns:a16="http://schemas.microsoft.com/office/drawing/2014/main" id="{B9AFD810-18E0-85F5-A9E5-92EEBA03EDE2}"/>
              </a:ext>
            </a:extLst>
          </p:cNvPr>
          <p:cNvSpPr/>
          <p:nvPr/>
        </p:nvSpPr>
        <p:spPr>
          <a:xfrm>
            <a:off x="5084015" y="4281937"/>
            <a:ext cx="2300015" cy="431321"/>
          </a:xfrm>
          <a:prstGeom prst="rect">
            <a:avLst/>
          </a:prstGeom>
          <a:solidFill>
            <a:srgbClr val="FEF2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accent2"/>
                </a:solidFill>
              </a:rPr>
              <a:t>Resource mobilization</a:t>
            </a:r>
            <a:endParaRPr lang="en-US" dirty="0">
              <a:solidFill>
                <a:schemeClr val="accent2"/>
              </a:solidFill>
            </a:endParaRPr>
          </a:p>
        </p:txBody>
      </p:sp>
      <p:sp>
        <p:nvSpPr>
          <p:cNvPr id="8" name="Rectangle 7">
            <a:extLst>
              <a:ext uri="{FF2B5EF4-FFF2-40B4-BE49-F238E27FC236}">
                <a16:creationId xmlns:a16="http://schemas.microsoft.com/office/drawing/2014/main" id="{43C695DD-DD7A-78BF-ACCE-A422761854EE}"/>
              </a:ext>
            </a:extLst>
          </p:cNvPr>
          <p:cNvSpPr/>
          <p:nvPr/>
        </p:nvSpPr>
        <p:spPr>
          <a:xfrm>
            <a:off x="155275" y="1940994"/>
            <a:ext cx="3895275"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Coordinate activities under framework of Action Plan</a:t>
            </a:r>
            <a:endParaRPr lang="en-US" dirty="0">
              <a:solidFill>
                <a:schemeClr val="tx1"/>
              </a:solidFill>
              <a:latin typeface="+mj-lt"/>
            </a:endParaRPr>
          </a:p>
        </p:txBody>
      </p:sp>
      <p:sp>
        <p:nvSpPr>
          <p:cNvPr id="9" name="Rectangle 8">
            <a:extLst>
              <a:ext uri="{FF2B5EF4-FFF2-40B4-BE49-F238E27FC236}">
                <a16:creationId xmlns:a16="http://schemas.microsoft.com/office/drawing/2014/main" id="{5F1B9A0C-543F-E113-D596-C927F40A8BE1}"/>
              </a:ext>
            </a:extLst>
          </p:cNvPr>
          <p:cNvSpPr/>
          <p:nvPr/>
        </p:nvSpPr>
        <p:spPr>
          <a:xfrm>
            <a:off x="187993" y="2466022"/>
            <a:ext cx="3822413"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tx1"/>
                </a:solidFill>
                <a:latin typeface="+mj-lt"/>
              </a:rPr>
              <a:t>Carry out survey, assessment and idetification of important research results</a:t>
            </a:r>
            <a:endParaRPr lang="en-US" sz="1600" dirty="0">
              <a:solidFill>
                <a:schemeClr val="tx1"/>
              </a:solidFill>
              <a:latin typeface="+mj-lt"/>
            </a:endParaRPr>
          </a:p>
        </p:txBody>
      </p:sp>
      <p:sp>
        <p:nvSpPr>
          <p:cNvPr id="10" name="Rectangle 9">
            <a:extLst>
              <a:ext uri="{FF2B5EF4-FFF2-40B4-BE49-F238E27FC236}">
                <a16:creationId xmlns:a16="http://schemas.microsoft.com/office/drawing/2014/main" id="{654DF094-2C8B-495D-270F-CE6DB4CD21F6}"/>
              </a:ext>
            </a:extLst>
          </p:cNvPr>
          <p:cNvSpPr/>
          <p:nvPr/>
        </p:nvSpPr>
        <p:spPr>
          <a:xfrm>
            <a:off x="217865" y="3011206"/>
            <a:ext cx="3895275" cy="558714"/>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Provide training and human resource development for food system</a:t>
            </a:r>
            <a:endParaRPr lang="en-US" dirty="0">
              <a:solidFill>
                <a:schemeClr val="tx1"/>
              </a:solidFill>
              <a:latin typeface="+mj-lt"/>
            </a:endParaRPr>
          </a:p>
        </p:txBody>
      </p:sp>
      <p:sp>
        <p:nvSpPr>
          <p:cNvPr id="11" name="Rectangle 10">
            <a:extLst>
              <a:ext uri="{FF2B5EF4-FFF2-40B4-BE49-F238E27FC236}">
                <a16:creationId xmlns:a16="http://schemas.microsoft.com/office/drawing/2014/main" id="{DED67B87-6A85-E6AC-3950-492B625DC0E1}"/>
              </a:ext>
            </a:extLst>
          </p:cNvPr>
          <p:cNvSpPr/>
          <p:nvPr/>
        </p:nvSpPr>
        <p:spPr>
          <a:xfrm>
            <a:off x="217865" y="3733390"/>
            <a:ext cx="3838472"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Support, facilitate cooperation for FST</a:t>
            </a:r>
            <a:endParaRPr lang="en-US" dirty="0">
              <a:solidFill>
                <a:schemeClr val="tx1"/>
              </a:solidFill>
              <a:latin typeface="+mj-lt"/>
            </a:endParaRPr>
          </a:p>
        </p:txBody>
      </p:sp>
      <p:sp>
        <p:nvSpPr>
          <p:cNvPr id="12" name="Rectangle 11">
            <a:extLst>
              <a:ext uri="{FF2B5EF4-FFF2-40B4-BE49-F238E27FC236}">
                <a16:creationId xmlns:a16="http://schemas.microsoft.com/office/drawing/2014/main" id="{29092FF2-6D3D-42A1-9537-E8FEE7846156}"/>
              </a:ext>
            </a:extLst>
          </p:cNvPr>
          <p:cNvSpPr/>
          <p:nvPr/>
        </p:nvSpPr>
        <p:spPr>
          <a:xfrm>
            <a:off x="8089249" y="1911947"/>
            <a:ext cx="2226325"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Websites of partners</a:t>
            </a:r>
            <a:endParaRPr lang="en-US" dirty="0">
              <a:solidFill>
                <a:schemeClr val="tx1"/>
              </a:solidFill>
              <a:latin typeface="+mj-lt"/>
            </a:endParaRPr>
          </a:p>
        </p:txBody>
      </p:sp>
      <p:sp>
        <p:nvSpPr>
          <p:cNvPr id="13" name="Rectangle 12">
            <a:extLst>
              <a:ext uri="{FF2B5EF4-FFF2-40B4-BE49-F238E27FC236}">
                <a16:creationId xmlns:a16="http://schemas.microsoft.com/office/drawing/2014/main" id="{8691073E-9F3F-9749-40FF-B8162E33D4F9}"/>
              </a:ext>
            </a:extLst>
          </p:cNvPr>
          <p:cNvSpPr/>
          <p:nvPr/>
        </p:nvSpPr>
        <p:spPr>
          <a:xfrm>
            <a:off x="8089249" y="2419647"/>
            <a:ext cx="1468819"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Newsletters</a:t>
            </a:r>
            <a:endParaRPr lang="en-US" dirty="0">
              <a:solidFill>
                <a:schemeClr val="tx1"/>
              </a:solidFill>
              <a:latin typeface="+mj-lt"/>
            </a:endParaRPr>
          </a:p>
        </p:txBody>
      </p:sp>
      <p:sp>
        <p:nvSpPr>
          <p:cNvPr id="14" name="Rectangle 13">
            <a:extLst>
              <a:ext uri="{FF2B5EF4-FFF2-40B4-BE49-F238E27FC236}">
                <a16:creationId xmlns:a16="http://schemas.microsoft.com/office/drawing/2014/main" id="{AE6BC6A5-FF19-4F18-AE9A-544DF29BC7AA}"/>
              </a:ext>
            </a:extLst>
          </p:cNvPr>
          <p:cNvSpPr/>
          <p:nvPr/>
        </p:nvSpPr>
        <p:spPr>
          <a:xfrm>
            <a:off x="8166748" y="2989007"/>
            <a:ext cx="2842409"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solidFill>
                  <a:schemeClr val="tx1"/>
                </a:solidFill>
                <a:latin typeface="+mj-lt"/>
              </a:rPr>
              <a:t>Multi-media</a:t>
            </a:r>
            <a:endParaRPr lang="en-US" dirty="0">
              <a:solidFill>
                <a:schemeClr val="tx1"/>
              </a:solidFill>
              <a:latin typeface="+mj-lt"/>
            </a:endParaRPr>
          </a:p>
        </p:txBody>
      </p:sp>
      <p:sp>
        <p:nvSpPr>
          <p:cNvPr id="15" name="Rectangle 14">
            <a:extLst>
              <a:ext uri="{FF2B5EF4-FFF2-40B4-BE49-F238E27FC236}">
                <a16:creationId xmlns:a16="http://schemas.microsoft.com/office/drawing/2014/main" id="{8F2C9919-00EE-5042-18C7-75FF76888161}"/>
              </a:ext>
            </a:extLst>
          </p:cNvPr>
          <p:cNvSpPr/>
          <p:nvPr/>
        </p:nvSpPr>
        <p:spPr>
          <a:xfrm>
            <a:off x="5358845" y="5028790"/>
            <a:ext cx="2842409"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solidFill>
                  <a:schemeClr val="tx1"/>
                </a:solidFill>
                <a:latin typeface="+mj-lt"/>
              </a:rPr>
              <a:t>Government</a:t>
            </a:r>
            <a:endParaRPr lang="en-US" dirty="0">
              <a:solidFill>
                <a:schemeClr val="tx1"/>
              </a:solidFill>
              <a:latin typeface="+mj-lt"/>
            </a:endParaRPr>
          </a:p>
        </p:txBody>
      </p:sp>
      <p:sp>
        <p:nvSpPr>
          <p:cNvPr id="16" name="Rectangle 15">
            <a:extLst>
              <a:ext uri="{FF2B5EF4-FFF2-40B4-BE49-F238E27FC236}">
                <a16:creationId xmlns:a16="http://schemas.microsoft.com/office/drawing/2014/main" id="{E5CDB741-6092-8CB4-9480-3D06C82524A8}"/>
              </a:ext>
            </a:extLst>
          </p:cNvPr>
          <p:cNvSpPr/>
          <p:nvPr/>
        </p:nvSpPr>
        <p:spPr>
          <a:xfrm>
            <a:off x="5358845" y="5518131"/>
            <a:ext cx="3208414"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solidFill>
                  <a:schemeClr val="tx1"/>
                </a:solidFill>
                <a:latin typeface="+mj-lt"/>
              </a:rPr>
              <a:t>Donor, academia</a:t>
            </a:r>
            <a:endParaRPr lang="en-US" dirty="0">
              <a:solidFill>
                <a:schemeClr val="tx1"/>
              </a:solidFill>
              <a:latin typeface="+mj-lt"/>
            </a:endParaRPr>
          </a:p>
        </p:txBody>
      </p:sp>
      <p:sp>
        <p:nvSpPr>
          <p:cNvPr id="17" name="Rectangle 16">
            <a:extLst>
              <a:ext uri="{FF2B5EF4-FFF2-40B4-BE49-F238E27FC236}">
                <a16:creationId xmlns:a16="http://schemas.microsoft.com/office/drawing/2014/main" id="{3853D52B-CF37-2629-E008-1B899B1F8768}"/>
              </a:ext>
            </a:extLst>
          </p:cNvPr>
          <p:cNvSpPr/>
          <p:nvPr/>
        </p:nvSpPr>
        <p:spPr>
          <a:xfrm>
            <a:off x="5215971" y="5934746"/>
            <a:ext cx="3351287" cy="46509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latin typeface="+mj-lt"/>
              </a:rPr>
              <a:t>Private and civil organizations</a:t>
            </a:r>
            <a:endParaRPr lang="en-US" dirty="0">
              <a:solidFill>
                <a:schemeClr val="tx1"/>
              </a:solidFill>
              <a:latin typeface="+mj-lt"/>
            </a:endParaRPr>
          </a:p>
        </p:txBody>
      </p:sp>
      <p:sp>
        <p:nvSpPr>
          <p:cNvPr id="2" name="Text 0">
            <a:extLst>
              <a:ext uri="{FF2B5EF4-FFF2-40B4-BE49-F238E27FC236}">
                <a16:creationId xmlns:a16="http://schemas.microsoft.com/office/drawing/2014/main" id="{347D49FF-E4C1-1E04-3D6F-A64912D2D7AE}"/>
              </a:ext>
            </a:extLst>
          </p:cNvPr>
          <p:cNvSpPr/>
          <p:nvPr/>
        </p:nvSpPr>
        <p:spPr>
          <a:xfrm>
            <a:off x="3695700" y="9577"/>
            <a:ext cx="4639668" cy="579933"/>
          </a:xfrm>
          <a:prstGeom prst="rect">
            <a:avLst/>
          </a:prstGeom>
          <a:noFill/>
          <a:ln/>
        </p:spPr>
        <p:txBody>
          <a:bodyPr wrap="none" lIns="0" tIns="0" rIns="0" bIns="0" rtlCol="0" anchor="t"/>
          <a:lstStyle/>
          <a:p>
            <a:pPr algn="ctr">
              <a:lnSpc>
                <a:spcPts val="4541"/>
              </a:lnSpc>
            </a:pPr>
            <a:r>
              <a:rPr lang="vi-VN" sz="3200" b="1" dirty="0">
                <a:solidFill>
                  <a:schemeClr val="accent3">
                    <a:lumMod val="60000"/>
                    <a:lumOff val="40000"/>
                  </a:schemeClr>
                </a:solidFill>
                <a:latin typeface="Times New Roman" panose="02020603050405020304" pitchFamily="18" charset="0"/>
                <a:ea typeface="Gelasio" pitchFamily="34" charset="-122"/>
                <a:cs typeface="Times New Roman" panose="02020603050405020304" pitchFamily="18" charset="0"/>
              </a:rPr>
              <a:t>Functions of Partnership</a:t>
            </a:r>
            <a:endParaRPr lang="en-US" sz="3200" b="1" dirty="0">
              <a:solidFill>
                <a:schemeClr val="accent3">
                  <a:lumMod val="60000"/>
                  <a:lumOff val="4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3657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C875-723E-C2A8-FBC8-CC906DF6CE08}"/>
              </a:ext>
            </a:extLst>
          </p:cNvPr>
          <p:cNvSpPr>
            <a:spLocks noGrp="1"/>
          </p:cNvSpPr>
          <p:nvPr>
            <p:ph type="title"/>
          </p:nvPr>
        </p:nvSpPr>
        <p:spPr>
          <a:xfrm>
            <a:off x="1724384" y="-19251"/>
            <a:ext cx="8422341" cy="549274"/>
          </a:xfrm>
        </p:spPr>
        <p:txBody>
          <a:bodyPr>
            <a:normAutofit fontScale="90000"/>
          </a:bodyPr>
          <a:lstStyle/>
          <a:p>
            <a:pPr algn="ctr"/>
            <a:r>
              <a:rPr lang="vi-VN" dirty="0"/>
              <a:t> 5 </a:t>
            </a:r>
            <a:r>
              <a:rPr lang="vi-VN" sz="3600" dirty="0"/>
              <a:t>Technical Working Group members</a:t>
            </a:r>
          </a:p>
        </p:txBody>
      </p:sp>
      <p:sp>
        <p:nvSpPr>
          <p:cNvPr id="6" name="TextBox 5">
            <a:extLst>
              <a:ext uri="{FF2B5EF4-FFF2-40B4-BE49-F238E27FC236}">
                <a16:creationId xmlns:a16="http://schemas.microsoft.com/office/drawing/2014/main" id="{796C7926-E171-D6A5-3B61-E57AB40200DD}"/>
              </a:ext>
            </a:extLst>
          </p:cNvPr>
          <p:cNvSpPr txBox="1"/>
          <p:nvPr/>
        </p:nvSpPr>
        <p:spPr>
          <a:xfrm>
            <a:off x="121023" y="467893"/>
            <a:ext cx="11860306" cy="769441"/>
          </a:xfrm>
          <a:prstGeom prst="rect">
            <a:avLst/>
          </a:prstGeom>
          <a:solidFill>
            <a:schemeClr val="accent6">
              <a:lumMod val="20000"/>
              <a:lumOff val="80000"/>
            </a:schemeClr>
          </a:solidFill>
        </p:spPr>
        <p:txBody>
          <a:bodyPr wrap="square">
            <a:spAutoFit/>
          </a:bodyPr>
          <a:lstStyle/>
          <a:p>
            <a:r>
              <a:rPr lang="en-US" sz="16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rPr>
              <a:t>Decision 300 directs: ministries, branches, provincial People's Committees, Vietnam Fatherland Front, Vietnam Farmers' Union and socio-political organizations, associations, industry associations, and professional associations to "Actively coordinate with MAE to develop and organize the implementation of tasks in the Action Plan according to their functions, tasks and responsible areas.</a:t>
            </a:r>
            <a:endParaRPr lang="vi-VN" sz="1400" dirty="0">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7E295FC1-B689-2E48-7F35-71A82613B6D4}"/>
              </a:ext>
            </a:extLst>
          </p:cNvPr>
          <p:cNvSpPr/>
          <p:nvPr/>
        </p:nvSpPr>
        <p:spPr>
          <a:xfrm>
            <a:off x="6051176" y="2985611"/>
            <a:ext cx="3154658" cy="3792072"/>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0000"/>
                </a:solidFill>
                <a:latin typeface="Times New Roman" panose="02020603050405020304" pitchFamily="18" charset="0"/>
                <a:cs typeface="Times New Roman" panose="02020603050405020304" pitchFamily="18" charset="0"/>
              </a:rPr>
              <a:t>Nutrition and Local Food Diversification (MOH)</a:t>
            </a:r>
          </a:p>
          <a:p>
            <a:r>
              <a:rPr lang="en-US" sz="1300" b="1" dirty="0">
                <a:solidFill>
                  <a:schemeClr val="tx1"/>
                </a:solidFill>
                <a:latin typeface="Times New Roman" panose="02020603050405020304" pitchFamily="18" charset="0"/>
                <a:cs typeface="Times New Roman" panose="02020603050405020304" pitchFamily="18" charset="0"/>
              </a:rPr>
              <a:t>Coordinating and co-chairing:</a:t>
            </a:r>
          </a:p>
          <a:p>
            <a:pPr algn="just"/>
            <a:r>
              <a:rPr lang="en-US" sz="1300" dirty="0">
                <a:solidFill>
                  <a:schemeClr val="tx1"/>
                </a:solidFill>
                <a:latin typeface="Times New Roman" panose="02020603050405020304" pitchFamily="18" charset="0"/>
                <a:cs typeface="Times New Roman" panose="02020603050405020304" pitchFamily="18" charset="0"/>
              </a:rPr>
              <a:t>ICD (MAE), MOH, UNDP</a:t>
            </a:r>
          </a:p>
          <a:p>
            <a:pPr algn="just"/>
            <a:r>
              <a:rPr lang="en-US" sz="1300" b="1" dirty="0">
                <a:solidFill>
                  <a:schemeClr val="tx1"/>
                </a:solidFill>
                <a:latin typeface="Times New Roman" panose="02020603050405020304" pitchFamily="18" charset="0"/>
                <a:cs typeface="Times New Roman" panose="02020603050405020304" pitchFamily="18" charset="0"/>
              </a:rPr>
              <a:t>Participating:</a:t>
            </a:r>
          </a:p>
          <a:p>
            <a:pPr algn="just"/>
            <a:r>
              <a:rPr lang="en-US" sz="1300" dirty="0">
                <a:solidFill>
                  <a:schemeClr val="tx1"/>
                </a:solidFill>
                <a:latin typeface="Times New Roman" panose="02020603050405020304" pitchFamily="18" charset="0"/>
                <a:cs typeface="Times New Roman" panose="02020603050405020304" pitchFamily="18" charset="0"/>
              </a:rPr>
              <a:t>Department of Crop Production; Department of Livestock Production; NAFIQAD; Department of Environmental Pollution Control, National Coordination Office for NRD, PSAV,</a:t>
            </a:r>
          </a:p>
          <a:p>
            <a:pPr algn="just"/>
            <a:r>
              <a:rPr lang="en-US" sz="1300" dirty="0">
                <a:solidFill>
                  <a:schemeClr val="tx1"/>
                </a:solidFill>
                <a:latin typeface="Times New Roman" panose="02020603050405020304" pitchFamily="18" charset="0"/>
                <a:cs typeface="Times New Roman" panose="02020603050405020304" pitchFamily="18" charset="0"/>
              </a:rPr>
              <a:t>Organizations the SUN, UNDP, FAO, WHO, UNICEF CIAT, IRD, MALICA;</a:t>
            </a:r>
          </a:p>
          <a:p>
            <a:pPr algn="just"/>
            <a:r>
              <a:rPr lang="en-US" sz="1300" dirty="0">
                <a:solidFill>
                  <a:schemeClr val="tx1"/>
                </a:solidFill>
                <a:latin typeface="Times New Roman" panose="02020603050405020304" pitchFamily="18" charset="0"/>
                <a:cs typeface="Times New Roman" panose="02020603050405020304" pitchFamily="18" charset="0"/>
              </a:rPr>
              <a:t>NIN, Institute of Agricultural Environment,</a:t>
            </a:r>
          </a:p>
          <a:p>
            <a:pPr algn="just"/>
            <a:r>
              <a:rPr lang="en-US" sz="1300" dirty="0">
                <a:solidFill>
                  <a:schemeClr val="tx1"/>
                </a:solidFill>
                <a:latin typeface="Times New Roman" panose="02020603050405020304" pitchFamily="18" charset="0"/>
                <a:cs typeface="Times New Roman" panose="02020603050405020304" pitchFamily="18" charset="0"/>
              </a:rPr>
              <a:t>Farmers Association, Women's Union, Organic Agriculture Association, Cooperative Alliance,</a:t>
            </a:r>
            <a:endParaRPr lang="vi-VN" sz="1300" dirty="0">
              <a:solidFill>
                <a:schemeClr val="tx1"/>
              </a:solidFill>
              <a:latin typeface="Times New Roman" panose="02020603050405020304" pitchFamily="18" charset="0"/>
              <a:cs typeface="Times New Roman" panose="02020603050405020304" pitchFamily="18" charset="0"/>
            </a:endParaRPr>
          </a:p>
        </p:txBody>
      </p:sp>
      <p:sp>
        <p:nvSpPr>
          <p:cNvPr id="4" name="Rectangle: Rounded Corners 3">
            <a:extLst>
              <a:ext uri="{FF2B5EF4-FFF2-40B4-BE49-F238E27FC236}">
                <a16:creationId xmlns:a16="http://schemas.microsoft.com/office/drawing/2014/main" id="{C152056A-0345-D5E1-32C1-A0ADAB53451D}"/>
              </a:ext>
            </a:extLst>
          </p:cNvPr>
          <p:cNvSpPr/>
          <p:nvPr/>
        </p:nvSpPr>
        <p:spPr>
          <a:xfrm>
            <a:off x="3147530" y="2985611"/>
            <a:ext cx="2788024" cy="3792072"/>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b="1" dirty="0">
                <a:solidFill>
                  <a:srgbClr val="FF0000"/>
                </a:solidFill>
                <a:latin typeface="Times New Roman" panose="02020603050405020304" pitchFamily="18" charset="0"/>
                <a:cs typeface="Times New Roman" panose="02020603050405020304" pitchFamily="18" charset="0"/>
              </a:rPr>
              <a:t>Food Loss and Waste (MAE)</a:t>
            </a:r>
            <a:endParaRPr lang="en-US" sz="1600" b="1" dirty="0">
              <a:solidFill>
                <a:srgbClr val="FF0000"/>
              </a:solidFill>
              <a:latin typeface="Times New Roman" panose="02020603050405020304" pitchFamily="18" charset="0"/>
              <a:cs typeface="Times New Roman" panose="02020603050405020304" pitchFamily="18" charset="0"/>
            </a:endParaRPr>
          </a:p>
          <a:p>
            <a:r>
              <a:rPr lang="en-US" sz="1300" b="1" dirty="0">
                <a:solidFill>
                  <a:schemeClr val="tx1"/>
                </a:solidFill>
                <a:latin typeface="Times New Roman" panose="02020603050405020304" pitchFamily="18" charset="0"/>
                <a:cs typeface="Times New Roman" panose="02020603050405020304" pitchFamily="18" charset="0"/>
              </a:rPr>
              <a:t>Coordinating and co-chairing:</a:t>
            </a:r>
          </a:p>
          <a:p>
            <a:pPr algn="just"/>
            <a:r>
              <a:rPr lang="en-US" sz="1300" dirty="0">
                <a:solidFill>
                  <a:schemeClr val="tx1"/>
                </a:solidFill>
                <a:latin typeface="Times New Roman" panose="02020603050405020304" pitchFamily="18" charset="0"/>
                <a:cs typeface="Times New Roman" panose="02020603050405020304" pitchFamily="18" charset="0"/>
              </a:rPr>
              <a:t>ICD (MAE), Import-Export Department, Domestic Market Department (MOIT); Department of Environmental Protection, Department of Climate Change (MAE); FAO Vietnam</a:t>
            </a:r>
          </a:p>
          <a:p>
            <a:pPr algn="just"/>
            <a:r>
              <a:rPr lang="en-US" sz="1300" b="1" dirty="0">
                <a:solidFill>
                  <a:schemeClr val="tx1"/>
                </a:solidFill>
                <a:latin typeface="Times New Roman" panose="02020603050405020304" pitchFamily="18" charset="0"/>
                <a:cs typeface="Times New Roman" panose="02020603050405020304" pitchFamily="18" charset="0"/>
              </a:rPr>
              <a:t>Participating:</a:t>
            </a:r>
          </a:p>
          <a:p>
            <a:pPr algn="just"/>
            <a:r>
              <a:rPr lang="en-US" sz="1300" dirty="0">
                <a:solidFill>
                  <a:schemeClr val="tx1"/>
                </a:solidFill>
                <a:latin typeface="Times New Roman" panose="02020603050405020304" pitchFamily="18" charset="0"/>
                <a:cs typeface="Times New Roman" panose="02020603050405020304" pitchFamily="18" charset="0"/>
              </a:rPr>
              <a:t>PSAV, VAAS, Institute of Agricultural Environment, VIAEP;</a:t>
            </a:r>
          </a:p>
          <a:p>
            <a:pPr algn="just"/>
            <a:r>
              <a:rPr lang="en-US" sz="1300" dirty="0">
                <a:solidFill>
                  <a:schemeClr val="tx1"/>
                </a:solidFill>
                <a:latin typeface="Times New Roman" panose="02020603050405020304" pitchFamily="18" charset="0"/>
                <a:cs typeface="Times New Roman" panose="02020603050405020304" pitchFamily="18" charset="0"/>
              </a:rPr>
              <a:t>UNIDO, UNDP, WHO,</a:t>
            </a:r>
          </a:p>
          <a:p>
            <a:pPr algn="just"/>
            <a:r>
              <a:rPr lang="en-US" sz="1400" dirty="0" err="1">
                <a:solidFill>
                  <a:schemeClr val="tx1"/>
                </a:solidFill>
                <a:latin typeface="Times New Roman" panose="02020603050405020304" pitchFamily="18" charset="0"/>
                <a:cs typeface="Times New Roman" panose="02020603050405020304" pitchFamily="18" charset="0"/>
              </a:rPr>
              <a:t>Bioversity</a:t>
            </a:r>
            <a:r>
              <a:rPr lang="en-US" sz="1400" dirty="0">
                <a:solidFill>
                  <a:schemeClr val="tx1"/>
                </a:solidFill>
                <a:latin typeface="Times New Roman" panose="02020603050405020304" pitchFamily="18" charset="0"/>
                <a:cs typeface="Times New Roman" panose="02020603050405020304" pitchFamily="18" charset="0"/>
              </a:rPr>
              <a:t> &amp; CIAT Alliance, </a:t>
            </a:r>
            <a:r>
              <a:rPr lang="en-US" sz="1300" dirty="0">
                <a:solidFill>
                  <a:schemeClr val="tx1"/>
                </a:solidFill>
                <a:latin typeface="Times New Roman" panose="02020603050405020304" pitchFamily="18" charset="0"/>
                <a:cs typeface="Times New Roman" panose="02020603050405020304" pitchFamily="18" charset="0"/>
              </a:rPr>
              <a:t>Organic Agriculture Association, Cooperative Alliance</a:t>
            </a:r>
            <a:endParaRPr lang="vi-VN" sz="1300" dirty="0">
              <a:solidFill>
                <a:schemeClr val="tx1"/>
              </a:solidFill>
              <a:latin typeface="Times New Roman" panose="02020603050405020304" pitchFamily="18" charset="0"/>
              <a:cs typeface="Times New Roman" panose="02020603050405020304" pitchFamily="18" charset="0"/>
            </a:endParaRPr>
          </a:p>
          <a:p>
            <a:pPr algn="ctr"/>
            <a:endParaRPr lang="vi-VN" sz="1200" dirty="0">
              <a:solidFill>
                <a:schemeClr val="tx1"/>
              </a:solidFill>
            </a:endParaRPr>
          </a:p>
        </p:txBody>
      </p:sp>
      <p:sp>
        <p:nvSpPr>
          <p:cNvPr id="5" name="Rectangle: Rounded Corners 4">
            <a:extLst>
              <a:ext uri="{FF2B5EF4-FFF2-40B4-BE49-F238E27FC236}">
                <a16:creationId xmlns:a16="http://schemas.microsoft.com/office/drawing/2014/main" id="{582FC1A0-334F-1CC8-96FF-31D1A1810EDF}"/>
              </a:ext>
            </a:extLst>
          </p:cNvPr>
          <p:cNvSpPr/>
          <p:nvPr/>
        </p:nvSpPr>
        <p:spPr>
          <a:xfrm>
            <a:off x="71718" y="2985611"/>
            <a:ext cx="2922494" cy="3792072"/>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0000"/>
                </a:solidFill>
                <a:latin typeface="Times New Roman" panose="02020603050405020304" pitchFamily="18" charset="0"/>
                <a:cs typeface="Times New Roman" panose="02020603050405020304" pitchFamily="18" charset="0"/>
              </a:rPr>
              <a:t>Agroecology (MAE)</a:t>
            </a:r>
          </a:p>
          <a:p>
            <a:pPr algn="ctr"/>
            <a:endParaRPr lang="en-US" sz="1600" b="1" dirty="0">
              <a:solidFill>
                <a:srgbClr val="FF0000"/>
              </a:solidFill>
              <a:latin typeface="Times New Roman" panose="02020603050405020304" pitchFamily="18" charset="0"/>
              <a:cs typeface="Times New Roman" panose="02020603050405020304" pitchFamily="18" charset="0"/>
            </a:endParaRPr>
          </a:p>
          <a:p>
            <a:pPr algn="just"/>
            <a:r>
              <a:rPr lang="en-US" sz="1400" b="1" dirty="0">
                <a:solidFill>
                  <a:schemeClr val="tx1"/>
                </a:solidFill>
                <a:latin typeface="Times New Roman" panose="02020603050405020304" pitchFamily="18" charset="0"/>
                <a:cs typeface="Times New Roman" panose="02020603050405020304" pitchFamily="18" charset="0"/>
              </a:rPr>
              <a:t>Coordinating and co-chairing:</a:t>
            </a:r>
          </a:p>
          <a:p>
            <a:pPr algn="just"/>
            <a:r>
              <a:rPr lang="en-US" sz="1400" dirty="0">
                <a:solidFill>
                  <a:schemeClr val="tx1"/>
                </a:solidFill>
                <a:latin typeface="Times New Roman" panose="02020603050405020304" pitchFamily="18" charset="0"/>
                <a:cs typeface="Times New Roman" panose="02020603050405020304" pitchFamily="18" charset="0"/>
              </a:rPr>
              <a:t>ICD/MAE; French team in Vietnam, FAO Vietnam…</a:t>
            </a:r>
          </a:p>
          <a:p>
            <a:pPr algn="just"/>
            <a:r>
              <a:rPr lang="en-US" sz="1400" b="1" dirty="0">
                <a:solidFill>
                  <a:schemeClr val="tx1"/>
                </a:solidFill>
                <a:latin typeface="Times New Roman" panose="02020603050405020304" pitchFamily="18" charset="0"/>
                <a:cs typeface="Times New Roman" panose="02020603050405020304" pitchFamily="18" charset="0"/>
              </a:rPr>
              <a:t>Participating:</a:t>
            </a:r>
          </a:p>
          <a:p>
            <a:pPr algn="just"/>
            <a:r>
              <a:rPr lang="en-US" sz="1400" dirty="0">
                <a:solidFill>
                  <a:schemeClr val="tx1"/>
                </a:solidFill>
                <a:latin typeface="Times New Roman" panose="02020603050405020304" pitchFamily="18" charset="0"/>
                <a:cs typeface="Times New Roman" panose="02020603050405020304" pitchFamily="18" charset="0"/>
              </a:rPr>
              <a:t>Department of Crop Production; Department of Livestock; </a:t>
            </a:r>
            <a:r>
              <a:rPr lang="en-US" sz="1400" dirty="0" err="1">
                <a:solidFill>
                  <a:schemeClr val="tx1"/>
                </a:solidFill>
                <a:latin typeface="Times New Roman" panose="02020603050405020304" pitchFamily="18" charset="0"/>
                <a:cs typeface="Times New Roman" panose="02020603050405020304" pitchFamily="18" charset="0"/>
              </a:rPr>
              <a:t>AgroTrade</a:t>
            </a:r>
            <a:r>
              <a:rPr lang="en-US" sz="1400" dirty="0">
                <a:solidFill>
                  <a:schemeClr val="tx1"/>
                </a:solidFill>
                <a:latin typeface="Times New Roman" panose="02020603050405020304" pitchFamily="18" charset="0"/>
                <a:cs typeface="Times New Roman" panose="02020603050405020304" pitchFamily="18" charset="0"/>
              </a:rPr>
              <a:t>; PSAV,</a:t>
            </a:r>
          </a:p>
          <a:p>
            <a:pPr algn="just"/>
            <a:r>
              <a:rPr lang="en-US" sz="1400" dirty="0">
                <a:solidFill>
                  <a:schemeClr val="tx1"/>
                </a:solidFill>
                <a:latin typeface="Times New Roman" panose="02020603050405020304" pitchFamily="18" charset="0"/>
                <a:cs typeface="Times New Roman" panose="02020603050405020304" pitchFamily="18" charset="0"/>
              </a:rPr>
              <a:t>VAAS, CIAT, MALICA research group, </a:t>
            </a:r>
            <a:r>
              <a:rPr lang="en-US" sz="1400" dirty="0" err="1">
                <a:solidFill>
                  <a:schemeClr val="tx1"/>
                </a:solidFill>
                <a:latin typeface="Times New Roman" panose="02020603050405020304" pitchFamily="18" charset="0"/>
                <a:cs typeface="Times New Roman" panose="02020603050405020304" pitchFamily="18" charset="0"/>
              </a:rPr>
              <a:t>ALiSEA</a:t>
            </a:r>
            <a:r>
              <a:rPr lang="en-US" sz="1400" dirty="0">
                <a:solidFill>
                  <a:schemeClr val="tx1"/>
                </a:solidFill>
                <a:latin typeface="Times New Roman" panose="02020603050405020304" pitchFamily="18" charset="0"/>
                <a:cs typeface="Times New Roman" panose="02020603050405020304" pitchFamily="18" charset="0"/>
              </a:rPr>
              <a:t>, Association of Organic Agriculture, Cooperative Alliance, Enterprises, Farmers' Association, Women's Association,</a:t>
            </a:r>
          </a:p>
        </p:txBody>
      </p:sp>
      <p:sp>
        <p:nvSpPr>
          <p:cNvPr id="8" name="Rectangle: Rounded Corners 7">
            <a:extLst>
              <a:ext uri="{FF2B5EF4-FFF2-40B4-BE49-F238E27FC236}">
                <a16:creationId xmlns:a16="http://schemas.microsoft.com/office/drawing/2014/main" id="{809E2C22-07C5-1B68-2195-649D45B85B55}"/>
              </a:ext>
            </a:extLst>
          </p:cNvPr>
          <p:cNvSpPr/>
          <p:nvPr/>
        </p:nvSpPr>
        <p:spPr>
          <a:xfrm>
            <a:off x="9321456" y="2985611"/>
            <a:ext cx="2797906" cy="3792072"/>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0000"/>
                </a:solidFill>
                <a:latin typeface="Times New Roman" panose="02020603050405020304" pitchFamily="18" charset="0"/>
                <a:cs typeface="Times New Roman" panose="02020603050405020304" pitchFamily="18" charset="0"/>
              </a:rPr>
              <a:t>Distribution and Responsible  Consumption (MOIT)</a:t>
            </a:r>
          </a:p>
          <a:p>
            <a:pPr algn="just"/>
            <a:r>
              <a:rPr lang="en-US" sz="1400" b="1" dirty="0">
                <a:solidFill>
                  <a:schemeClr val="tx1"/>
                </a:solidFill>
                <a:latin typeface="Times New Roman" panose="02020603050405020304" pitchFamily="18" charset="0"/>
                <a:cs typeface="Times New Roman" panose="02020603050405020304" pitchFamily="18" charset="0"/>
              </a:rPr>
              <a:t>Coordinating and co-chairing:</a:t>
            </a:r>
          </a:p>
          <a:p>
            <a:pPr algn="just"/>
            <a:r>
              <a:rPr lang="en-US" sz="1400" dirty="0">
                <a:solidFill>
                  <a:schemeClr val="tx1"/>
                </a:solidFill>
                <a:latin typeface="Times New Roman" panose="02020603050405020304" pitchFamily="18" charset="0"/>
                <a:cs typeface="Times New Roman" panose="02020603050405020304" pitchFamily="18" charset="0"/>
              </a:rPr>
              <a:t>Domestic Market Department (MOIT) NIN (MOH), ICD (MAE)</a:t>
            </a:r>
          </a:p>
          <a:p>
            <a:pPr algn="just"/>
            <a:r>
              <a:rPr lang="en-US" sz="1400" b="1" dirty="0">
                <a:solidFill>
                  <a:schemeClr val="tx1"/>
                </a:solidFill>
                <a:latin typeface="Times New Roman" panose="02020603050405020304" pitchFamily="18" charset="0"/>
                <a:cs typeface="Times New Roman" panose="02020603050405020304" pitchFamily="18" charset="0"/>
              </a:rPr>
              <a:t>Participating:</a:t>
            </a:r>
          </a:p>
          <a:p>
            <a:pPr algn="just"/>
            <a:r>
              <a:rPr lang="en-US" sz="1400" dirty="0">
                <a:solidFill>
                  <a:schemeClr val="tx1"/>
                </a:solidFill>
                <a:latin typeface="Times New Roman" panose="02020603050405020304" pitchFamily="18" charset="0"/>
                <a:cs typeface="Times New Roman" panose="02020603050405020304" pitchFamily="18" charset="0"/>
              </a:rPr>
              <a:t>MAE, </a:t>
            </a:r>
            <a:r>
              <a:rPr lang="en-US" sz="1400" dirty="0" err="1">
                <a:solidFill>
                  <a:schemeClr val="tx1"/>
                </a:solidFill>
                <a:latin typeface="Times New Roman" panose="02020603050405020304" pitchFamily="18" charset="0"/>
                <a:cs typeface="Times New Roman" panose="02020603050405020304" pitchFamily="18" charset="0"/>
              </a:rPr>
              <a:t>Bioversity</a:t>
            </a:r>
            <a:r>
              <a:rPr lang="en-US" sz="1400" dirty="0">
                <a:solidFill>
                  <a:schemeClr val="tx1"/>
                </a:solidFill>
                <a:latin typeface="Times New Roman" panose="02020603050405020304" pitchFamily="18" charset="0"/>
                <a:cs typeface="Times New Roman" panose="02020603050405020304" pitchFamily="18" charset="0"/>
              </a:rPr>
              <a:t> &amp; CIAT Alliance, MALICA</a:t>
            </a:r>
          </a:p>
          <a:p>
            <a:pPr algn="just"/>
            <a:r>
              <a:rPr lang="en-US" sz="1400" dirty="0">
                <a:solidFill>
                  <a:schemeClr val="tx1"/>
                </a:solidFill>
                <a:latin typeface="Times New Roman" panose="02020603050405020304" pitchFamily="18" charset="0"/>
                <a:cs typeface="Times New Roman" panose="02020603050405020304" pitchFamily="18" charset="0"/>
              </a:rPr>
              <a:t>Industry Associations, Consumer Association</a:t>
            </a:r>
          </a:p>
          <a:p>
            <a:pPr algn="just"/>
            <a:r>
              <a:rPr lang="en-US" sz="1400" dirty="0">
                <a:solidFill>
                  <a:schemeClr val="tx1"/>
                </a:solidFill>
                <a:latin typeface="Times New Roman" panose="02020603050405020304" pitchFamily="18" charset="0"/>
                <a:cs typeface="Times New Roman" panose="02020603050405020304" pitchFamily="18" charset="0"/>
              </a:rPr>
              <a:t>Research institutes and universitie</a:t>
            </a:r>
            <a:r>
              <a:rPr lang="en-US" sz="1400" b="1" dirty="0">
                <a:solidFill>
                  <a:schemeClr val="tx1"/>
                </a:solidFill>
                <a:latin typeface="Times New Roman" panose="02020603050405020304" pitchFamily="18" charset="0"/>
                <a:cs typeface="Times New Roman" panose="02020603050405020304" pitchFamily="18" charset="0"/>
              </a:rPr>
              <a:t>s</a:t>
            </a:r>
            <a:endParaRPr lang="vi-VN" sz="14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515063" y="1282096"/>
            <a:ext cx="11305309" cy="1530378"/>
          </a:xfrm>
          <a:prstGeom prst="round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600" b="1" dirty="0">
                <a:solidFill>
                  <a:srgbClr val="FF0000"/>
                </a:solidFill>
                <a:latin typeface="Times New Roman" panose="02020603050405020304" pitchFamily="18" charset="0"/>
                <a:cs typeface="Times New Roman" panose="02020603050405020304" pitchFamily="18" charset="0"/>
              </a:rPr>
              <a:t>Governance</a:t>
            </a:r>
            <a:r>
              <a:rPr lang="en-US" sz="1400" b="1" dirty="0">
                <a:solidFill>
                  <a:srgbClr val="FF0000"/>
                </a:solidFill>
                <a:latin typeface="Times New Roman" panose="02020603050405020304" pitchFamily="18" charset="0"/>
                <a:cs typeface="Times New Roman" panose="02020603050405020304" pitchFamily="18" charset="0"/>
              </a:rPr>
              <a:t> (MAE)</a:t>
            </a:r>
          </a:p>
          <a:p>
            <a:pPr marL="283464" indent="-285750">
              <a:buFont typeface="Arial" panose="020B0604020202020204" pitchFamily="34" charset="0"/>
              <a:buChar char="•"/>
            </a:pPr>
            <a:r>
              <a:rPr lang="en-US" sz="1400" dirty="0">
                <a:solidFill>
                  <a:schemeClr val="tx1"/>
                </a:solidFill>
                <a:latin typeface="Times New Roman" panose="02020603050405020304" pitchFamily="18" charset="0"/>
                <a:cs typeface="Times New Roman" panose="02020603050405020304" pitchFamily="18" charset="0"/>
              </a:rPr>
              <a:t>Representative of MAE as Chairman of the Working Group, and representatives of MOH, MOIT as core members, as well as representatives of other line ministries depending on their interest and commitment;</a:t>
            </a:r>
          </a:p>
          <a:p>
            <a:pPr marL="283464" indent="-285750">
              <a:buFont typeface="Arial" panose="020B0604020202020204" pitchFamily="34" charset="0"/>
              <a:buChar char="•"/>
            </a:pPr>
            <a:r>
              <a:rPr lang="en-US" sz="1400" dirty="0">
                <a:solidFill>
                  <a:schemeClr val="tx1"/>
                </a:solidFill>
                <a:latin typeface="Times New Roman" panose="02020603050405020304" pitchFamily="18" charset="0"/>
                <a:cs typeface="Times New Roman" panose="02020603050405020304" pitchFamily="18" charset="0"/>
              </a:rPr>
              <a:t>Representatives of the provincial People's Committees;</a:t>
            </a:r>
          </a:p>
          <a:p>
            <a:pPr marL="283464" indent="-285750">
              <a:buFont typeface="Arial" panose="020B0604020202020204" pitchFamily="34" charset="0"/>
              <a:buChar char="•"/>
            </a:pPr>
            <a:r>
              <a:rPr lang="en-US" sz="1400" dirty="0">
                <a:solidFill>
                  <a:schemeClr val="tx1"/>
                </a:solidFill>
                <a:latin typeface="Times New Roman" panose="02020603050405020304" pitchFamily="18" charset="0"/>
                <a:cs typeface="Times New Roman" panose="02020603050405020304" pitchFamily="18" charset="0"/>
              </a:rPr>
              <a:t>International development partners, United Nations organizations, non-governmental organizations;</a:t>
            </a:r>
          </a:p>
          <a:p>
            <a:pPr marL="283464" indent="-285750">
              <a:buFont typeface="Arial" panose="020B0604020202020204" pitchFamily="34" charset="0"/>
              <a:buChar char="•"/>
            </a:pPr>
            <a:r>
              <a:rPr lang="en-US" sz="1400" dirty="0">
                <a:solidFill>
                  <a:schemeClr val="tx1"/>
                </a:solidFill>
                <a:latin typeface="Times New Roman" panose="02020603050405020304" pitchFamily="18" charset="0"/>
                <a:cs typeface="Times New Roman" panose="02020603050405020304" pitchFamily="18" charset="0"/>
              </a:rPr>
              <a:t>Enterprises, farmers’ union, </a:t>
            </a:r>
            <a:r>
              <a:rPr lang="en-US" sz="1400" dirty="0">
                <a:latin typeface="Times New Roman" panose="02020603050405020304" pitchFamily="18" charset="0"/>
                <a:cs typeface="Times New Roman" panose="02020603050405020304" pitchFamily="18" charset="0"/>
              </a:rPr>
              <a:t>socio-political organizations</a:t>
            </a:r>
            <a:r>
              <a:rPr lang="en-US" sz="1400" dirty="0">
                <a:solidFill>
                  <a:schemeClr val="tx1"/>
                </a:solidFill>
                <a:latin typeface="Times New Roman" panose="02020603050405020304" pitchFamily="18" charset="0"/>
                <a:cs typeface="Times New Roman" panose="02020603050405020304" pitchFamily="18" charset="0"/>
              </a:rPr>
              <a:t>, unions, associations;</a:t>
            </a:r>
          </a:p>
          <a:p>
            <a:pPr marL="283464" indent="-285750">
              <a:buFont typeface="Arial" panose="020B0604020202020204" pitchFamily="34" charset="0"/>
              <a:buChar char="•"/>
            </a:pPr>
            <a:r>
              <a:rPr lang="en-US" sz="1400" dirty="0">
                <a:solidFill>
                  <a:schemeClr val="tx1"/>
                </a:solidFill>
                <a:latin typeface="Times New Roman" panose="02020603050405020304" pitchFamily="18" charset="0"/>
                <a:cs typeface="Times New Roman" panose="02020603050405020304" pitchFamily="18" charset="0"/>
              </a:rPr>
              <a:t>Research institutes, universities, experts, media.</a:t>
            </a:r>
          </a:p>
        </p:txBody>
      </p:sp>
    </p:spTree>
    <p:extLst>
      <p:ext uri="{BB962C8B-B14F-4D97-AF65-F5344CB8AC3E}">
        <p14:creationId xmlns:p14="http://schemas.microsoft.com/office/powerpoint/2010/main" val="4863913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E7336424962544CB40B6FA84C0B14D2" ma:contentTypeVersion="15" ma:contentTypeDescription="Creare un nuovo documento." ma:contentTypeScope="" ma:versionID="3453e94b7556ff9c3d980dc5a33829f0">
  <xsd:schema xmlns:xsd="http://www.w3.org/2001/XMLSchema" xmlns:xs="http://www.w3.org/2001/XMLSchema" xmlns:p="http://schemas.microsoft.com/office/2006/metadata/properties" xmlns:ns2="0c41f266-2565-4b42-b009-d7e11373145a" xmlns:ns3="19427d01-53ec-492e-9cd9-6f8f3889dbc5" targetNamespace="http://schemas.microsoft.com/office/2006/metadata/properties" ma:root="true" ma:fieldsID="145d3e0d216b4b1e2e76e5665ecfbe9a" ns2:_="" ns3:_="">
    <xsd:import namespace="0c41f266-2565-4b42-b009-d7e11373145a"/>
    <xsd:import namespace="19427d01-53ec-492e-9cd9-6f8f3889db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41f266-2565-4b42-b009-d7e1137314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Tag immagine" ma:readOnly="false" ma:fieldId="{5cf76f15-5ced-4ddc-b409-7134ff3c332f}" ma:taxonomyMulti="true" ma:sspId="20583607-f93b-44b9-b914-a04d54788098"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9427d01-53ec-492e-9cd9-6f8f3889dbc5"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c03e1aaf-c385-4396-8542-135598c25393}" ma:internalName="TaxCatchAll" ma:showField="CatchAllData" ma:web="19427d01-53ec-492e-9cd9-6f8f3889dbc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9427d01-53ec-492e-9cd9-6f8f3889dbc5" xsi:nil="true"/>
    <lcf76f155ced4ddcb4097134ff3c332f xmlns="0c41f266-2565-4b42-b009-d7e11373145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CBC2D05-68A8-4A9F-A94E-61A3662E8482}"/>
</file>

<file path=customXml/itemProps2.xml><?xml version="1.0" encoding="utf-8"?>
<ds:datastoreItem xmlns:ds="http://schemas.openxmlformats.org/officeDocument/2006/customXml" ds:itemID="{CB8DD9DB-2515-432A-8C4A-1C90A98506CB}"/>
</file>

<file path=customXml/itemProps3.xml><?xml version="1.0" encoding="utf-8"?>
<ds:datastoreItem xmlns:ds="http://schemas.openxmlformats.org/officeDocument/2006/customXml" ds:itemID="{7B92F3E3-2101-422C-9EA2-AB3AA8DC0CD7}"/>
</file>

<file path=docProps/app.xml><?xml version="1.0" encoding="utf-8"?>
<Properties xmlns="http://schemas.openxmlformats.org/officeDocument/2006/extended-properties" xmlns:vt="http://schemas.openxmlformats.org/officeDocument/2006/docPropsVTypes">
  <TotalTime>3124</TotalTime>
  <Words>1018</Words>
  <Application>Microsoft Macintosh PowerPoint</Application>
  <PresentationFormat>Grand écran</PresentationFormat>
  <Paragraphs>151</Paragraphs>
  <Slides>11</Slides>
  <Notes>9</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11</vt:i4>
      </vt:variant>
    </vt:vector>
  </HeadingPairs>
  <TitlesOfParts>
    <vt:vector size="21" baseType="lpstr">
      <vt:lpstr>Aptos</vt:lpstr>
      <vt:lpstr>Aptos Display</vt:lpstr>
      <vt:lpstr>Arial</vt:lpstr>
      <vt:lpstr>Calibri</vt:lpstr>
      <vt:lpstr>Calibri Light</vt:lpstr>
      <vt:lpstr>Roboto Bold</vt:lpstr>
      <vt:lpstr>SegoeuiPc</vt:lpstr>
      <vt:lpstr>Times New Roman</vt:lpstr>
      <vt:lpstr>Office Theme</vt:lpstr>
      <vt:lpstr>1_Office Theme</vt:lpstr>
      <vt:lpstr>Présentation PowerPoint</vt:lpstr>
      <vt:lpstr>Agriculture: a cornerstone of Vietnam economy</vt:lpstr>
      <vt:lpstr>Présentation PowerPoint</vt:lpstr>
      <vt:lpstr>Strategy for sustainable Agr. and RD for the 2021-2030, vision 2050 (2021)</vt:lpstr>
      <vt:lpstr>Policies supporting agroecological transition</vt:lpstr>
      <vt:lpstr>Présentation PowerPoint</vt:lpstr>
      <vt:lpstr>Challenges for Agroecology policies implementation</vt:lpstr>
      <vt:lpstr>Présentation PowerPoint</vt:lpstr>
      <vt:lpstr> 5 Technical Working Group members</vt:lpstr>
      <vt:lpstr> 45 partners have signed the MOU with FST-Partnership</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KẾ HOẠCH TRIỂN KHAI THỰC HIỆN CÁC NHIỆM VỤ THỰC HIỆN KẾ HOẠCH HÀNH ĐỘNG QUỐC GIA CHUYỂN ĐỔI HỆ THỐNG LƯƠNG THỰC THỰC PHẨM MINH BẠCH, TRÁCH NHIỆM VÀ BỀN VỮNG Ở VIỆT NAM ĐẾN NĂM 2030</dc:title>
  <dc:creator>Thu Duong</dc:creator>
  <cp:lastModifiedBy>Estelle BIENABE</cp:lastModifiedBy>
  <cp:revision>271</cp:revision>
  <cp:lastPrinted>2024-10-17T14:12:25Z</cp:lastPrinted>
  <dcterms:created xsi:type="dcterms:W3CDTF">2024-03-05T03:10:22Z</dcterms:created>
  <dcterms:modified xsi:type="dcterms:W3CDTF">2025-03-30T13:13:47Z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0x0101002E7336424962544CB40B6FA84C0B14D2</vt:lpwstr>
  </property>
</Properties>
</file>